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D2EE0A-0B54-4B40-80FC-C50654511159}" v="1" dt="2026-07-21T10:24:11.8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2" d="100"/>
          <a:sy n="122" d="100"/>
        </p:scale>
        <p:origin x="7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이용학" userId="c1ccc1ae-c888-4592-bed6-5a8a28754714" providerId="ADAL" clId="{0915F024-20BE-46D2-A8DA-06C4C984C324}"/>
    <pc:docChg chg="modSld">
      <pc:chgData name="이용학" userId="c1ccc1ae-c888-4592-bed6-5a8a28754714" providerId="ADAL" clId="{0915F024-20BE-46D2-A8DA-06C4C984C324}" dt="2026-07-21T10:24:11.878" v="1"/>
      <pc:docMkLst>
        <pc:docMk/>
      </pc:docMkLst>
      <pc:sldChg chg="modSp mod">
        <pc:chgData name="이용학" userId="c1ccc1ae-c888-4592-bed6-5a8a28754714" providerId="ADAL" clId="{0915F024-20BE-46D2-A8DA-06C4C984C324}" dt="2026-07-21T10:24:11.878" v="1"/>
        <pc:sldMkLst>
          <pc:docMk/>
          <pc:sldMk cId="0" sldId="256"/>
        </pc:sldMkLst>
        <pc:graphicFrameChg chg="mod modGraphic">
          <ac:chgData name="이용학" userId="c1ccc1ae-c888-4592-bed6-5a8a28754714" providerId="ADAL" clId="{0915F024-20BE-46D2-A8DA-06C4C984C324}" dt="2026-07-21T10:24:11.878" v="1"/>
          <ac:graphicFrameMkLst>
            <pc:docMk/>
            <pc:sldMk cId="0" sldId="256"/>
            <ac:graphicFrameMk id="4" creationId="{00000000-0000-0000-0000-000000000000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42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01168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현재 사용 중인 서버 사양 및 역할 종합 정리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365760" y="566928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2026-07-21 19:15 기준 (4개 서버 SSH 직접 접속 실측)</a:t>
            </a:r>
            <a:endParaRPr lang="en-US" sz="1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274981"/>
              </p:ext>
            </p:extLst>
          </p:nvPr>
        </p:nvGraphicFramePr>
        <p:xfrm>
          <a:off x="91440" y="804672"/>
          <a:ext cx="8961120" cy="3791712"/>
        </p:xfrm>
        <a:graphic>
          <a:graphicData uri="http://schemas.openxmlformats.org/drawingml/2006/table">
            <a:tbl>
              <a:tblPr/>
              <a:tblGrid>
                <a:gridCol w="1024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8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5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8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214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항목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
</a:t>
                      </a:r>
                      <a:r>
                        <a:rPr lang="en-US" sz="9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(119.205.220.168)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oci-server
</a:t>
                      </a:r>
                      <a:r>
                        <a:rPr lang="en-US" sz="9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(168.107.4.137)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oci2-server
</a:t>
                      </a:r>
                      <a:r>
                        <a:rPr lang="en-US" sz="9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(152.69.231.121)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6A3F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hetz02-server
</a:t>
                      </a:r>
                      <a:r>
                        <a:rPr lang="en-US" sz="900" b="1" dirty="0">
                          <a:solidFill>
                            <a:srgbClr val="6A3FA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(5.223.46.167)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119.205.220.168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cafe24-svr.modameng.com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168.107.4.137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oci-svr.modameng.com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152.69.231.121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(직접 IP 접속)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5.223.46.167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modameng.com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계정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root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CPU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QEMU Virtual, 8 vCPU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AMD EPYC 7551, 2 vCPU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AMD EPYC 7551, 2 vCPU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AMD EPYC-Genoa, 2 vCPU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메모리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 GiB (가용 ~1.4Gi)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956 MiB (가용 ~580Mi)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956 MiB (가용 ~442Mi)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 GiB (가용 ~2.6Gi)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디스크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36GB, 21% 사용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45GB, 43% 사용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45GB, 16% 사용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75GB, 12% 사용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OS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 22.04 LTS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 22.04.5 LTS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 22.04.5 LTS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Ubuntu 24.04.4 LTS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가동시간/부하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27일 / load ~3.1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40일 / load ~0.00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7일 / load ~0.00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27일 / load 0.00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핵심 역할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mdmproj2.service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(어휘분석 전체 파이프라인)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Django+Gunicorn+nginx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cafe24-svr.modameng.com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MariaDB(aeit,3306)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nginx+SSL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mdmproj3.service (크롤링/배치, :8002)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crawl.modameng.com → /crawl-url/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(article.js URL 크롤링 전용)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sentence-analysis FastAPI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(spaCy, uvicorn:8001)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b="1" dirty="0" err="1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nginx+SSL</a:t>
                      </a:r>
                      <a:br>
                        <a:rPr lang="en-US" sz="9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</a:br>
                      <a:r>
                        <a:rPr lang="en-US" altLang="ko-KR" sz="900" dirty="0" err="1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spaCy</a:t>
                      </a:r>
                      <a:r>
                        <a:rPr lang="en-US" altLang="ko-KR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5형식(SVOC) </a:t>
                      </a:r>
                      <a:r>
                        <a:rPr lang="en-US" altLang="ko-KR" sz="900" dirty="0" err="1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분석</a:t>
                      </a:r>
                      <a:r>
                        <a:rPr lang="en-US" altLang="ko-KR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altLang="ko-KR" sz="900" dirty="0" err="1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전용</a:t>
                      </a:r>
                      <a:r>
                        <a:rPr lang="en-US" altLang="ko-KR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altLang="ko-KR" sz="900" dirty="0" err="1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경량</a:t>
                      </a:r>
                      <a:r>
                        <a:rPr lang="en-US" altLang="ko-KR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</a:t>
                      </a:r>
                      <a:r>
                        <a:rPr lang="en-US" altLang="ko-KR" sz="900" dirty="0" err="1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서비스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Apache2(mod_wsgi)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로컬 MariaDB(aeit,3306)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mdmproj1 메인 Django 앱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(modameng.com 전체)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206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정기 배치(cron)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CF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없음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part5_test_batch(6h)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living_eng_batch(4h)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news_study_batch(8h)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cleanup_chrome(30m)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없음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90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없음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A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01168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DB 동기화 구조 &amp; hetz02 → 3개 서버 SSH 접속</a:t>
            </a:r>
            <a:endParaRPr lang="en-US" sz="2000" dirty="0"/>
          </a:p>
        </p:txBody>
      </p:sp>
      <p:sp>
        <p:nvSpPr>
          <p:cNvPr id="3" name="Shape 1"/>
          <p:cNvSpPr/>
          <p:nvPr/>
        </p:nvSpPr>
        <p:spPr>
          <a:xfrm>
            <a:off x="365760" y="749808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EAF1FB"/>
          </a:solidFill>
          <a:ln w="12700">
            <a:solidFill>
              <a:srgbClr val="2F5FA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4" name="Text 2"/>
          <p:cNvSpPr/>
          <p:nvPr/>
        </p:nvSpPr>
        <p:spPr>
          <a:xfrm>
            <a:off x="502920" y="786384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2F5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oci-server 배치 실행
</a:t>
            </a:r>
            <a:r>
              <a:rPr lang="en-US" sz="85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cron으로 4h/6h/8h 주기 실행 → 로컬 _batch 테이블에 저장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2423160" y="1225296"/>
            <a:ext cx="0" cy="219456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6" name="Shape 4"/>
          <p:cNvSpPr/>
          <p:nvPr/>
        </p:nvSpPr>
        <p:spPr>
          <a:xfrm>
            <a:off x="365760" y="1444752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F3EAFB"/>
          </a:solidFill>
          <a:ln w="12700">
            <a:solidFill>
              <a:srgbClr val="6A3FA0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7" name="Text 5"/>
          <p:cNvSpPr/>
          <p:nvPr/>
        </p:nvSpPr>
        <p:spPr>
          <a:xfrm>
            <a:off x="502920" y="1481328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6A3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hetz02-server sync 수신
</a:t>
            </a:r>
            <a:r>
              <a:rPr lang="en-US" sz="85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/sync-batch/ 엔드포인트로 pull → tb_* 테이블 반영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423160" y="1920240"/>
            <a:ext cx="0" cy="219456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9" name="Shape 7"/>
          <p:cNvSpPr/>
          <p:nvPr/>
        </p:nvSpPr>
        <p:spPr>
          <a:xfrm>
            <a:off x="365760" y="2139696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E9F5EC"/>
          </a:solidFill>
          <a:ln w="12700">
            <a:solidFill>
              <a:srgbClr val="2E7D4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" name="Text 8"/>
          <p:cNvSpPr/>
          <p:nvPr/>
        </p:nvSpPr>
        <p:spPr>
          <a:xfrm>
            <a:off x="502920" y="2176272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2E7D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myserver (mdmproj2) — 어휘분석 파이프라인
</a:t>
            </a:r>
            <a:r>
              <a:rPr lang="en-US" sz="85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submit_topic / GPT 처리 · tb_word_entry 캐싱 (cafe24-svr.modameng.com)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2423160" y="2615184"/>
            <a:ext cx="0" cy="219456"/>
          </a:xfrm>
          <a:prstGeom prst="line">
            <a:avLst/>
          </a:prstGeom>
          <a:noFill/>
          <a:ln w="12700">
            <a:solidFill>
              <a:srgbClr val="6B7280"/>
            </a:solidFill>
            <a:prstDash val="solid"/>
            <a:tailEnd type="arrow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2" name="Shape 10"/>
          <p:cNvSpPr/>
          <p:nvPr/>
        </p:nvSpPr>
        <p:spPr>
          <a:xfrm>
            <a:off x="365760" y="2834640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FBF0E4"/>
          </a:solidFill>
          <a:ln w="12700">
            <a:solidFill>
              <a:srgbClr val="B5651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3" name="Text 11"/>
          <p:cNvSpPr/>
          <p:nvPr/>
        </p:nvSpPr>
        <p:spPr>
          <a:xfrm>
            <a:off x="502920" y="2871216"/>
            <a:ext cx="3840480" cy="40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oci2-server — sentence-analysis FastAPI (port 8001)
</a:t>
            </a:r>
            <a:r>
              <a:rPr lang="en-US" sz="85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spaCy 5형식(SVOC) 분석 전용 경량 서비스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846320" y="749808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hetz02-server에서 3개 서버 SSH 접속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4846320" y="1097280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E9F5EC"/>
          </a:solidFill>
          <a:ln w="12700">
            <a:solidFill>
              <a:srgbClr val="2E7D46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6" name="Text 14"/>
          <p:cNvSpPr/>
          <p:nvPr/>
        </p:nvSpPr>
        <p:spPr>
          <a:xfrm>
            <a:off x="4983480" y="1152144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E7D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myserver
</a:t>
            </a:r>
            <a:r>
              <a:rPr lang="en-US" sz="90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119.205.220.168 (root)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846320" y="1664208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EAF1FB"/>
          </a:solidFill>
          <a:ln w="12700">
            <a:solidFill>
              <a:srgbClr val="2F5FA8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" name="Text 16"/>
          <p:cNvSpPr/>
          <p:nvPr/>
        </p:nvSpPr>
        <p:spPr>
          <a:xfrm>
            <a:off x="4983480" y="1719072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2F5F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oci-server
</a:t>
            </a:r>
            <a:r>
              <a:rPr lang="en-US" sz="90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168.107.4.137 (ubuntu)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846320" y="2231136"/>
            <a:ext cx="4114800" cy="475488"/>
          </a:xfrm>
          <a:prstGeom prst="roundRect">
            <a:avLst>
              <a:gd name="adj" fmla="val 15385"/>
            </a:avLst>
          </a:prstGeom>
          <a:solidFill>
            <a:srgbClr val="FBF0E4"/>
          </a:solidFill>
          <a:ln w="12700">
            <a:solidFill>
              <a:srgbClr val="B5651D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0" name="Text 18"/>
          <p:cNvSpPr/>
          <p:nvPr/>
        </p:nvSpPr>
        <p:spPr>
          <a:xfrm>
            <a:off x="4983480" y="22860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rgbClr val="B565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oci2-server
</a:t>
            </a:r>
            <a:r>
              <a:rPr lang="en-US" sz="90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152.69.231.121 (ubuntu)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4846320" y="2871216"/>
            <a:ext cx="4114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SSH 키: C:\Users\modam\.ssh\ssh-key-2026-05-10.key</a:t>
            </a:r>
            <a:endParaRPr lang="en-US" sz="850" dirty="0"/>
          </a:p>
        </p:txBody>
      </p:sp>
      <p:sp>
        <p:nvSpPr>
          <p:cNvPr id="22" name="Shape 20"/>
          <p:cNvSpPr/>
          <p:nvPr/>
        </p:nvSpPr>
        <p:spPr>
          <a:xfrm>
            <a:off x="365760" y="3401568"/>
            <a:ext cx="8595360" cy="621792"/>
          </a:xfrm>
          <a:prstGeom prst="roundRect">
            <a:avLst>
              <a:gd name="adj" fmla="val 8824"/>
            </a:avLst>
          </a:prstGeom>
          <a:solidFill>
            <a:srgbClr val="FFF3CD"/>
          </a:solidFill>
          <a:ln w="12700">
            <a:solidFill>
              <a:srgbClr val="E6A817"/>
            </a:solidFill>
            <a:prstDash val="solid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23" name="Text 21"/>
          <p:cNvSpPr/>
          <p:nvPr/>
        </p:nvSpPr>
        <p:spPr>
          <a:xfrm>
            <a:off x="548640" y="3438144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 2026-07-15 서비스 맞교환 </a:t>
            </a:r>
            <a:r>
              <a:rPr lang="en-US" sz="90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myserver(1.9GB RAM)가 mdmproj2(어휘분석) 담당 · oci2-server(956MB)가 sentence-analysis FastAPI 담당으로 재배치.
</a:t>
            </a:r>
            <a:r>
              <a:rPr lang="en-US" sz="850" dirty="0">
                <a:solidFill>
                  <a:srgbClr val="2B2B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cafe24-svr.modameng.com(→myserver) 신규 도메인 사용 시작 · 기존 oci2-svr.modameng.com → oci2-server(152.69.231.121) 직접 연결로 분리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01168"/>
            <a:ext cx="841248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주요 변경사항 (2026-07-02 → 2026-07-21)</a:t>
            </a:r>
            <a:endParaRPr lang="en-US" sz="2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713232"/>
          <a:ext cx="8412480" cy="91440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52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260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일자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변경 내용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영향 서버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 ↔ oci2-server 서비스 맞교환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myserver → mdmproj2(어휘분석 파이프라인) 담당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oci2-server → sentence-analysis FastAPI(5형식, port 8001) 담당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원인: oci2-server 956MB RAM 부족으로 반복 응답불능 발생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oci2-svr.modameng.com DNS 이전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A레코드 → myserver IP(119.205.220.168)로 변경 (Cafe24)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myserver에 Let's Encrypt SSL 신규 발급 완료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hetz02 SENTENCE_ANALYSIS_API 상수 = oci2-server IP(152.69.231.121)로 수정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hetz02-server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E7D4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F5E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tb_word_user status=D 삭제 버그 수정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myserver submit_topic() GPT valid=false 삭제 쿼리 → AND status!='D' 조건 추가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hetz02 app_word_work sqld_delete_content → AND status!='D' 조건 추가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사용하지 않는 sql_mapping_article.py 복사본 삭제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hetz02-server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(현재)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디스크 사용량 변화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oci-server: 34% → 43% (크롤링 데이터 증가)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hetz02-server: 9% → 12% (로그/정적파일 증가)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hetz02-server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665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(현재)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spaCy 5형식 분석 개선 (oci2-server main.py)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_presplit_sentences() 추가: 마침표+대문자 패턴으로 문장 사전 분리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동사 없는 단편 문장(예: "Excellent idea.") → 전체를 REST로 처리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 (이전: "idea"를 V로 잘못 분류)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565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oci2-server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2026-07-21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2F5FA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(현재)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1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어휘분석 접속 도메인 변경: oci2-svr → cafe24-svr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hetz02 JS 8파일 EXT_URL 변경: https://cafe24-svr.modameng.com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myserver settings.py ALLOWED_HOSTS / CSRF_TRUSTED_ORIGINS 변경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myserver nginx: oci2-svr.conf 비활성화 → cafe24-svr.conf 신규 활성화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cafe24-svr.modameng.com SSL 인증서 신규 발급 (만료: 2026-10-19)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en-US" sz="950" dirty="0">
                          <a:solidFill>
                            <a:srgbClr val="2B2B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• oci2-svr.modameng.com DNS → 152.69.231.121(oci2-server)으로 이전, 향후 재활용 예정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hetz02-server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C0392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myserver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8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7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876</Words>
  <Application>Microsoft Office PowerPoint</Application>
  <PresentationFormat>화면 슬라이드 쇼(16:9)</PresentationFormat>
  <Paragraphs>134</Paragraphs>
  <Slides>3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프레젠테이션</vt:lpstr>
      <vt:lpstr>PowerPoint 프레젠테이션</vt:lpstr>
      <vt:lpstr>PowerPoint 프레젠테이션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이용학</cp:lastModifiedBy>
  <cp:revision>1</cp:revision>
  <dcterms:created xsi:type="dcterms:W3CDTF">2026-07-21T10:20:03Z</dcterms:created>
  <dcterms:modified xsi:type="dcterms:W3CDTF">2026-07-21T10:24:19Z</dcterms:modified>
</cp:coreProperties>
</file>