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1"/>
          </a:solidFill>
          <a:ln/>
        </p:spPr>
      </p:sp>
      <p:sp>
        <p:nvSpPr>
          <p:cNvPr id="3" name="Shape 1"/>
          <p:cNvSpPr/>
          <p:nvPr/>
        </p:nvSpPr>
        <p:spPr>
          <a:xfrm>
            <a:off x="9418320" y="1828800"/>
            <a:ext cx="1097280" cy="640080"/>
          </a:xfrm>
          <a:prstGeom prst="roundRect">
            <a:avLst>
              <a:gd name="adj" fmla="val 11429"/>
            </a:avLst>
          </a:prstGeom>
          <a:solidFill>
            <a:srgbClr val="24384F"/>
          </a:solidFill>
          <a:ln w="15240">
            <a:solidFill>
              <a:srgbClr val="3A4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418320" y="182880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A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9418320" y="2971800"/>
            <a:ext cx="1097280" cy="640080"/>
          </a:xfrm>
          <a:prstGeom prst="roundRect">
            <a:avLst>
              <a:gd name="adj" fmla="val 11429"/>
            </a:avLst>
          </a:prstGeom>
          <a:solidFill>
            <a:srgbClr val="F05032"/>
          </a:solidFill>
          <a:ln/>
        </p:spPr>
      </p:sp>
      <p:sp>
        <p:nvSpPr>
          <p:cNvPr id="6" name="Text 4"/>
          <p:cNvSpPr/>
          <p:nvPr/>
        </p:nvSpPr>
        <p:spPr>
          <a:xfrm>
            <a:off x="9418320" y="297180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9418320" y="4114800"/>
            <a:ext cx="1097280" cy="640080"/>
          </a:xfrm>
          <a:prstGeom prst="roundRect">
            <a:avLst>
              <a:gd name="adj" fmla="val 11429"/>
            </a:avLst>
          </a:prstGeom>
          <a:solidFill>
            <a:srgbClr val="24384F"/>
          </a:solidFill>
          <a:ln w="15240">
            <a:solidFill>
              <a:srgbClr val="3A4C6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0" y="4114800"/>
            <a:ext cx="1097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B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9966960" y="2468880"/>
            <a:ext cx="0" cy="502920"/>
          </a:xfrm>
          <a:prstGeom prst="line">
            <a:avLst/>
          </a:prstGeom>
          <a:noFill/>
          <a:ln w="19050">
            <a:solidFill>
              <a:srgbClr val="93A1A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966960" y="3611880"/>
            <a:ext cx="0" cy="502920"/>
          </a:xfrm>
          <a:prstGeom prst="line">
            <a:avLst/>
          </a:prstGeom>
          <a:noFill/>
          <a:ln w="19050">
            <a:solidFill>
              <a:srgbClr val="F0503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1554480"/>
            <a:ext cx="2194560" cy="457200"/>
          </a:xfrm>
          <a:prstGeom prst="roundRect">
            <a:avLst>
              <a:gd name="adj" fmla="val 50000"/>
            </a:avLst>
          </a:prstGeom>
          <a:solidFill>
            <a:srgbClr val="24384F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155448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확장판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6928" y="228600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A/B 노트북 동기화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566928" y="320040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및 실전 운영</a:t>
            </a:r>
            <a:endParaRPr lang="en-US" sz="4000" dirty="0"/>
          </a:p>
        </p:txBody>
      </p:sp>
      <p:sp>
        <p:nvSpPr>
          <p:cNvPr id="15" name="Shape 13"/>
          <p:cNvSpPr/>
          <p:nvPr/>
        </p:nvSpPr>
        <p:spPr>
          <a:xfrm>
            <a:off x="594360" y="4251960"/>
            <a:ext cx="2743200" cy="0"/>
          </a:xfrm>
          <a:prstGeom prst="line">
            <a:avLst/>
          </a:prstGeom>
          <a:noFill/>
          <a:ln w="19050">
            <a:solidFill>
              <a:srgbClr val="3A4C6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438912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대의 노트북으로 하나의 저장소를 안전하게 오가며 작업하기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Pull부터 시작하는 표준 절차, 충돌 예방, 그리고 복구까지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180015" y="594360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3권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규칙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DISCIPLINE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커밋한 뒤에는 곧바로 Push합니다. 특히 노트북을 옮기기 전에는 필수입니다.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Push를 잊으면 다른 노트북에서 그 작업을 이어받을 수 없습니다.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커밋만 하고 자리를 뜨면 두 기기의 상태가 어긋나기 시작합니다.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하루를 마칠 때 마지막 확인은 언제나 'Push 했는가?'입니다.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"작업"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A/B 운영에서 Push 누락은 곧 작업 단절 — 커밋과 Push를 한 세트로 처리하세요.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db.sqlite3 관리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FILE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 데이터베이스(db.sqlite3)는 하나의 바이너리 파일이라 특별한 주의가 필요합니다.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단일 개발자라면 한쪽 노트북에서만 수정하는 한 관리할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양쪽에서 동시에 DB를 바꾸면 Git이 병합하지 못해 충돌이 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원칙: DB는 '한 번에 한 노트북에서만' 수정합니다.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어느 한쪽에서만 DB 변경 후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db.sqlite3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"seed 데이터 추가"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근본 해결(추적 제외 + 마이그레이션)은 4권에서 — 이 권에서는 '동시 수정 금지'만 지키세요.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.gitignore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IGNORE RULES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올릴 필요 없거나 올리면 안 되는 파일을 Git 추적에서 제외하는 규칙 파일입니다.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로그·가상환경(venv)·캐시·환경변수(.env)를 제외해 불필요한 충돌을 막습니다.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기기마다 다른 파일이 커밋되어 서로 덮어쓰는 사고를 예방합니다.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시작 시 한 번 잘 만들어 두면 두고두고 편합니다.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2084832"/>
          </a:xfrm>
          <a:prstGeom prst="roundRect">
            <a:avLst>
              <a:gd name="adj" fmla="val 2632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810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.gitignore 예시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venv/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__pycache__/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*.log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.env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db.sqlite3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추적 중인 파일은 .gitignore만으로 빠지지 않습니다 → git rm --cached 로 먼저 내려야 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server.log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FILES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실행 중 계속 바뀌는 로그 파일은 Git 추적에서 제외하는 것이 맞습니다.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로그는 서버가 돌 때마다 내용이 바뀌어 매번 변경으로 잡힙니다.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추적하면 의미 없는 커밋과 양쪽 노트북 간 충돌이 계속 생깁니다.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.gitignore에 server.log를 추가해 아예 무시합니다.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무시 목록에 추가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server.log &gt;&gt; .gitignore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이미 추적 중이면 내리기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rm --cached server.log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'실행 중 바뀌는 파일'(로그·임시파일)은 추적하지 않는다 — 이 원칙이 충돌을 크게 줄입니다.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 활용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HISTORY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노트북의 커밋이 어떻게 섞였는지 History 그래프로 확인합니다.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어느 기기에서 언제 무엇을 했는지 시간순 그래프로 볼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이력이 갈라졌다 합쳐진 지점(merge)을 눈으로 파악합니다.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문제가 생긴 커밋을 찾아 원인을 추적할 수 있습니다.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621792"/>
          </a:xfrm>
          <a:prstGeom prst="roundRect">
            <a:avLst>
              <a:gd name="adj" fmla="val 8824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log --oneline --graph --all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SourceTree의 History 탭에서 --all과 같은 전체 그래프를 클릭 한 번으로 볼 수 있습니다.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1↑  1↓ 의미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AHEAD / BEHIND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SourceTree·Git이 보여주는 화살표 숫자는 로컬과 원격의 커밋 차이를 뜻합니다.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697480"/>
            <a:ext cx="5346040" cy="2331720"/>
          </a:xfrm>
          <a:prstGeom prst="roundRect">
            <a:avLst>
              <a:gd name="adj" fmla="val 3137"/>
            </a:avLst>
          </a:prstGeom>
          <a:solidFill>
            <a:srgbClr val="F4F6F9"/>
          </a:solidFill>
          <a:ln/>
        </p:spPr>
      </p:sp>
      <p:sp>
        <p:nvSpPr>
          <p:cNvPr id="10" name="Shape 8"/>
          <p:cNvSpPr/>
          <p:nvPr/>
        </p:nvSpPr>
        <p:spPr>
          <a:xfrm>
            <a:off x="932688" y="3108960"/>
            <a:ext cx="914400" cy="9144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932688" y="310896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2121408" y="315468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ahead (앞섬)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121408" y="3657600"/>
            <a:ext cx="3517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로컬에 원격보다 앞선 커밋이 1개 있습니다.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2121408" y="438912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Push가 필요합니다.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278728" y="2697480"/>
            <a:ext cx="5346040" cy="2331720"/>
          </a:xfrm>
          <a:prstGeom prst="roundRect">
            <a:avLst>
              <a:gd name="adj" fmla="val 3137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6644488" y="3108960"/>
            <a:ext cx="914400" cy="914400"/>
          </a:xfrm>
          <a:prstGeom prst="ellipse">
            <a:avLst/>
          </a:prstGeom>
          <a:solidFill>
            <a:srgbClr val="1B2A41"/>
          </a:solidFill>
          <a:ln/>
        </p:spPr>
      </p:sp>
      <p:sp>
        <p:nvSpPr>
          <p:cNvPr id="17" name="Text 15"/>
          <p:cNvSpPr/>
          <p:nvPr/>
        </p:nvSpPr>
        <p:spPr>
          <a:xfrm>
            <a:off x="6644488" y="310896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7833208" y="315468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behind (뒤짐)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7833208" y="3657600"/>
            <a:ext cx="3517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원격에 로컬보다 앞선 커밋이 1개 있습니다.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7833208" y="4389120"/>
            <a:ext cx="3517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Pull이 필요합니다.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66928" y="5257800"/>
            <a:ext cx="11057839" cy="914400"/>
          </a:xfrm>
          <a:prstGeom prst="roundRect">
            <a:avLst>
              <a:gd name="adj" fmla="val 8000"/>
            </a:avLst>
          </a:prstGeom>
          <a:solidFill>
            <a:srgbClr val="FBEAE4"/>
          </a:solidFill>
          <a:ln/>
        </p:spPr>
      </p:sp>
      <p:sp>
        <p:nvSpPr>
          <p:cNvPr id="22" name="Text 20"/>
          <p:cNvSpPr/>
          <p:nvPr/>
        </p:nvSpPr>
        <p:spPr>
          <a:xfrm>
            <a:off x="886968" y="5394960"/>
            <a:ext cx="1041775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양쪽 다 있으면(↑1 ↓1)   </a:t>
            </a:r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먼저 Pull로 원격 커밋을 받아 병합한 뒤, 다시 Push해 정리합니다.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Commit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병합 커밋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갈라졌던 두 갈래의 이력이 합쳐질 때 Git이 자동으로 만드는 커밋입니다.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로컬과 원격이 각각 커밋을 가진 상태에서 Pull하면 병합 커밋이 생깁니다.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잘못된 것은 아니지만 남발되면 History가 지저분해집니다.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전에 Pull하고 작은 단위로 작업하면 불필요한 병합을 줄입니다.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병합 커밋이 생기는 전형적 상황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  # 로컬·원격 각자 커밋 존재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→ merge commit 자동 생성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이력을 더 깔끔하게 유지하는 rebase 방식은 심화 주제로 4권에서 다룹니다.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 충돌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BINARY CONFLICTS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SQLite(db.sqlite3)는 바이너리 파일이라 Git이 자동 병합할 수 없습니다.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Git은 텍스트를 줄 단위로 병합하지만, 바이너리는 통째로만 다룹니다.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양쪽에서 DB를 바꾸면 'both modified' 충돌이 나고 자동 해결이 안 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결국 한쪽 버전을 통째로 선택(ours/theirs)해야 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내(로컬) DB를 유지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checkout --ours db.sqlite3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원격 DB를 채택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checkout --theirs db.sqlite3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가장 확실한 예방책은 규칙 하나 — DB는 언제나 한쪽 노트북에서만 수정합니다.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unable to unlink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&amp; FIX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17320"/>
            <a:ext cx="11057839" cy="1152144"/>
          </a:xfrm>
          <a:prstGeom prst="roundRect">
            <a:avLst>
              <a:gd name="adj" fmla="val 5556"/>
            </a:avLst>
          </a:prstGeom>
          <a:solidFill>
            <a:srgbClr val="16233A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1600200"/>
            <a:ext cx="128016" cy="128016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15361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발생하는 에러 메시지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24128" y="1847088"/>
            <a:ext cx="10234879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00" dirty="0">
                <a:solidFill>
                  <a:srgbClr val="FF9B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error: unable to unlink old 'server.log':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30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Permission denied (또는 Invalid argument)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6928" y="2843784"/>
            <a:ext cx="5346040" cy="3374136"/>
          </a:xfrm>
          <a:prstGeom prst="roundRect">
            <a:avLst>
              <a:gd name="adj" fmla="val 2168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3044952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원인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529584"/>
            <a:ext cx="483397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실행 중인 프로세스가 파일을 잠그고 있음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서버가 켜진 채 server.log를 Git이 바꾸려 함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DB·로그처럼 사용 중인 파일에서 자주 발생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78728" y="2843784"/>
            <a:ext cx="5346040" cy="3374136"/>
          </a:xfrm>
          <a:prstGeom prst="roundRect">
            <a:avLst>
              <a:gd name="adj" fmla="val 2168"/>
            </a:avLst>
          </a:prstGeom>
          <a:solidFill>
            <a:srgbClr val="E4F3EC"/>
          </a:solidFill>
          <a:ln/>
        </p:spPr>
      </p:sp>
      <p:sp>
        <p:nvSpPr>
          <p:cNvPr id="14" name="Text 12"/>
          <p:cNvSpPr/>
          <p:nvPr/>
        </p:nvSpPr>
        <p:spPr>
          <a:xfrm>
            <a:off x="6553048" y="3044952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34760" y="3529584"/>
            <a:ext cx="483397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해당 파일을 쓰는 서버·프로세스를 먼저 종료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다시 Pull·Checkout을 시도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예방: 로그·DB는 .gitignore로 추적 제외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34760" y="5102352"/>
            <a:ext cx="4833976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7" name="Text 15"/>
          <p:cNvSpPr/>
          <p:nvPr/>
        </p:nvSpPr>
        <p:spPr>
          <a:xfrm>
            <a:off x="6735928" y="5248656"/>
            <a:ext cx="443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rm --cached server.log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echo server.log &gt;&gt; .gitignore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/ MIXED / HARD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현재 브랜치를 이전 커밋 시점으로 되돌립니다. 되돌리는 '범위'가 셋으로 나뉩니다.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697480"/>
            <a:ext cx="3442106" cy="2377440"/>
          </a:xfrm>
          <a:prstGeom prst="roundRect">
            <a:avLst>
              <a:gd name="adj" fmla="val 3077"/>
            </a:avLst>
          </a:prstGeom>
          <a:solidFill>
            <a:srgbClr val="E4F3EC"/>
          </a:solidFill>
          <a:ln/>
        </p:spPr>
      </p:sp>
      <p:sp>
        <p:nvSpPr>
          <p:cNvPr id="10" name="Shape 8"/>
          <p:cNvSpPr/>
          <p:nvPr/>
        </p:nvSpPr>
        <p:spPr>
          <a:xfrm>
            <a:off x="841248" y="2990088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2E9E6B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29900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41248" y="3611880"/>
            <a:ext cx="28934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커밋만 취소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41248" y="4023360"/>
            <a:ext cx="28934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 내용은 Stage에 그대로 남습니다. 커밋 메시지만 다시 쓰고 싶을 때.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374794" y="2697480"/>
            <a:ext cx="3442106" cy="2377440"/>
          </a:xfrm>
          <a:prstGeom prst="roundRect">
            <a:avLst>
              <a:gd name="adj" fmla="val 3077"/>
            </a:avLst>
          </a:prstGeom>
          <a:solidFill>
            <a:srgbClr val="FBEAE4"/>
          </a:solidFill>
          <a:ln/>
        </p:spPr>
      </p:sp>
      <p:sp>
        <p:nvSpPr>
          <p:cNvPr id="15" name="Shape 13"/>
          <p:cNvSpPr/>
          <p:nvPr/>
        </p:nvSpPr>
        <p:spPr>
          <a:xfrm>
            <a:off x="4649114" y="2990088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F05032"/>
          </a:solidFill>
          <a:ln/>
        </p:spPr>
      </p:sp>
      <p:sp>
        <p:nvSpPr>
          <p:cNvPr id="16" name="Text 14"/>
          <p:cNvSpPr/>
          <p:nvPr/>
        </p:nvSpPr>
        <p:spPr>
          <a:xfrm>
            <a:off x="4649114" y="29900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649114" y="3611880"/>
            <a:ext cx="28934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커밋+Stage 취소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649114" y="4023360"/>
            <a:ext cx="28934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기본값. 변경은 Working Tree에 남고 Stage에서는 내려갑니다.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182661" y="2697480"/>
            <a:ext cx="3442106" cy="2377440"/>
          </a:xfrm>
          <a:prstGeom prst="roundRect">
            <a:avLst>
              <a:gd name="adj" fmla="val 3077"/>
            </a:avLst>
          </a:prstGeom>
          <a:solidFill>
            <a:srgbClr val="FBE7E4"/>
          </a:solidFill>
          <a:ln/>
        </p:spPr>
      </p:sp>
      <p:sp>
        <p:nvSpPr>
          <p:cNvPr id="20" name="Shape 18"/>
          <p:cNvSpPr/>
          <p:nvPr/>
        </p:nvSpPr>
        <p:spPr>
          <a:xfrm>
            <a:off x="8456981" y="2990088"/>
            <a:ext cx="1737360" cy="457200"/>
          </a:xfrm>
          <a:prstGeom prst="roundRect">
            <a:avLst>
              <a:gd name="adj" fmla="val 50000"/>
            </a:avLst>
          </a:prstGeom>
          <a:solidFill>
            <a:srgbClr val="D6493B"/>
          </a:solidFill>
          <a:ln/>
        </p:spPr>
      </p:sp>
      <p:sp>
        <p:nvSpPr>
          <p:cNvPr id="21" name="Text 19"/>
          <p:cNvSpPr/>
          <p:nvPr/>
        </p:nvSpPr>
        <p:spPr>
          <a:xfrm>
            <a:off x="8456981" y="299008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456981" y="3611880"/>
            <a:ext cx="289346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전부 취소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456981" y="4023360"/>
            <a:ext cx="289346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 내용까지 완전히 삭제합니다. 되살릴 수 없어 주의가 필요합니다.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66928" y="5257800"/>
            <a:ext cx="11057839" cy="914400"/>
          </a:xfrm>
          <a:prstGeom prst="roundRect">
            <a:avLst>
              <a:gd name="adj" fmla="val 8000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886968" y="5394960"/>
            <a:ext cx="1041775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주의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E8EE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--hard 는 되돌린 변경을 복구하기 어렵습니다. 이미 Push해 공유된 커밋에는 Reset 대신 Revert를 쓰세요.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학습 목표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WILL LEARN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매뉴얼을 마치면 두 대의 노트북으로 사고 없이 협업하듯 작업할 수 있습니다.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32688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932688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859536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A/B 운영 원칙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59536" y="4160520"/>
            <a:ext cx="285689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GitHub를 중심에 두고 두 노트북이 서로를 덮어쓰지 않게 하는 기본 규칙을 익힙니다.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374794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40554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4740554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4667402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동기화 절차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667402" y="4160520"/>
            <a:ext cx="285689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'Pull → 작업 → Commit → Push' 표준 순서로 두 기기를 항상 최신으로 맞춥니다.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182661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548421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8548421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700" dirty="0"/>
          </a:p>
        </p:txBody>
      </p:sp>
      <p:sp>
        <p:nvSpPr>
          <p:cNvPr id="20" name="Text 18"/>
          <p:cNvSpPr/>
          <p:nvPr/>
        </p:nvSpPr>
        <p:spPr>
          <a:xfrm>
            <a:off x="8475269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예방·복구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475269" y="4160520"/>
            <a:ext cx="285689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 등 바이너리 충돌을 예방하고, 꼬였을 때 원격 기준으로 복구하는 법을 배웁니다.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상태로 복원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 TO REMOTE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로컬이 심하게 꼬였을 때, 로컬을 버리고 원격(origin/main)과 완전히 똑같이 맞추는 강력한 복구 명령입니다.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514600"/>
            <a:ext cx="11057839" cy="868680"/>
          </a:xfrm>
          <a:prstGeom prst="roundRect">
            <a:avLst>
              <a:gd name="adj" fmla="val 8421"/>
            </a:avLst>
          </a:prstGeom>
          <a:solidFill>
            <a:srgbClr val="16233A"/>
          </a:solidFill>
          <a:ln/>
        </p:spPr>
      </p:sp>
      <p:sp>
        <p:nvSpPr>
          <p:cNvPr id="10" name="Text 8"/>
          <p:cNvSpPr/>
          <p:nvPr/>
        </p:nvSpPr>
        <p:spPr>
          <a:xfrm>
            <a:off x="932688" y="2514600"/>
            <a:ext cx="10326319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fetch origin
</a:t>
            </a:r>
            <a:pPr indent="0" marL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FF9B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reset --hard origin/main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3657600"/>
            <a:ext cx="5346040" cy="1554480"/>
          </a:xfrm>
          <a:prstGeom prst="roundRect">
            <a:avLst>
              <a:gd name="adj" fmla="val 4706"/>
            </a:avLst>
          </a:prstGeom>
          <a:solidFill>
            <a:srgbClr val="F4F6F9"/>
          </a:solidFill>
          <a:ln/>
        </p:spPr>
      </p:sp>
      <p:sp>
        <p:nvSpPr>
          <p:cNvPr id="12" name="Text 10"/>
          <p:cNvSpPr/>
          <p:nvPr/>
        </p:nvSpPr>
        <p:spPr>
          <a:xfrm>
            <a:off x="886968" y="3913632"/>
            <a:ext cx="470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언제 쓰나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86968" y="4370832"/>
            <a:ext cx="470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커밋·병합이 엉켜서 도저히 정리가 안 될 때, 원격을 '정답'으로 삼아 깨끗이 다시 맞추고 싶을 때.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278728" y="3657600"/>
            <a:ext cx="5346040" cy="1554480"/>
          </a:xfrm>
          <a:prstGeom prst="roundRect">
            <a:avLst>
              <a:gd name="adj" fmla="val 4706"/>
            </a:avLst>
          </a:prstGeom>
          <a:solidFill>
            <a:srgbClr val="FBE7E4"/>
          </a:solidFill>
          <a:ln/>
        </p:spPr>
      </p:sp>
      <p:sp>
        <p:nvSpPr>
          <p:cNvPr id="15" name="Text 13"/>
          <p:cNvSpPr/>
          <p:nvPr/>
        </p:nvSpPr>
        <p:spPr>
          <a:xfrm>
            <a:off x="6598768" y="3913632"/>
            <a:ext cx="470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무엇을 잃나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98768" y="4370832"/>
            <a:ext cx="4705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로컬에만 있던 커밋과 커밋하지 않은 변경이 모두 사라집니다. 되돌리기 어렵습니다.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66928" y="5440680"/>
            <a:ext cx="11057839" cy="777240"/>
          </a:xfrm>
          <a:prstGeom prst="roundRect">
            <a:avLst>
              <a:gd name="adj" fmla="val 9412"/>
            </a:avLst>
          </a:prstGeom>
          <a:solidFill>
            <a:srgbClr val="FBEAE4"/>
          </a:solidFill>
          <a:ln/>
        </p:spPr>
      </p:sp>
      <p:sp>
        <p:nvSpPr>
          <p:cNvPr id="18" name="Text 16"/>
          <p:cNvSpPr/>
          <p:nvPr/>
        </p:nvSpPr>
        <p:spPr>
          <a:xfrm>
            <a:off x="886968" y="5532120"/>
            <a:ext cx="10417759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안전 수칙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실행 전 남기고 싶은 변경이 있으면 먼저 커밋·Push하거나 백업하세요. 되돌릴 수 없는 동작입니다.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전략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STRATEGY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번째 노트북(B)은 처음에 Clone으로 저장소를 통째로 받아 시작합니다.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폴더에 git clone하면 코드·전체 이력·origin 연결이 한 번에 준비됩니다.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이후에는 A와 B 모두 Pull·Push만으로 계속 동기화합니다.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Clone은 각 노트북에서 처음 한 번만 하면 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B 노트북 최초 1회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workspace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https://github.com/me/app.git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A에서 만든 프로젝트를 B에서 이어받는 가장 깔끔한 출발점이 Clone입니다.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Repository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IN SOURCETREE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Clone한 저장소를 SourceTree GUI 목록에 등록해 클릭으로 관리합니다.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11057839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새로 만들거나 다시 Clone하지 않고, 이미 있는 로컬 폴더만 연결합니다.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상단 [＋] → Add 에서 .git이 있는 폴더를 지정합니다.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각 노트북에서 Clone 후 한 번 Add해 두면 이후 GUI로 편하게 씁니다.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메뉴 구분 — Create: 새 저장소 · Clone: 원격 복제 · Add: 이미 있는 로컬 저장소 등록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없이 작업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B에서 Pull하지 않고, A가 올린 최신을 받지 않은 채 오래된 코드로 작업을 시작합니다.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노트북의 이력이 갈라져 나중에 병합 충돌이 커집니다.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A가 고친 부분을 모르고 되돌리거나 중복 작업을 하게 됩니다.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노트북을 켜면 무조건 Pull부터 — '앉으면 Pull'을 첫 동작으로 고정하세요.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전 Pull 하나로 대부분의 A/B 충돌이 사라집니다.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양쪽에서 DB 수정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A와 B에서 db.sqlite3(SQLite)를 각각 수정한 뒤 양쪽 다 Push·Pull을 시도합니다.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DB는 바이너리라 Git이 자동 병합할 수 없습니다.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'both modified' 충돌이 나고 자동 해결이 불가능합니다.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DB는 한 번에 한 노트북에서만 수정한다는 규칙을 지키세요.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충돌이 났다면 한쪽 버전(ours/theirs)을 통째로 선택해 정리합니다.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checkout --theirs \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db.sqlite3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db.sqlite3</a:t>
            </a:r>
            <a:endParaRPr lang="en-US" sz="12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전 충돌 발생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Push하려는데 원격이 나보다 앞서 있어 거부(rejected, non-fast-forward)됩니다.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노트북이 먼저 Push해 원격에 새 커밋이 있습니다.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내 로컬은 그 커밋을 아직 받지 않아 이력이 어긋납니다.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먼저 Pull로 원격 변경을 받아 병합한 뒤 Push하세요.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충돌이 있으면 정리하고 커밋한 다음 다시 Push하면 됩니다.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충돌 정리 후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COMMIT 남발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전에 Pull하지 않고 작업해, 병합 커밋이 계속 쌓여 History가 지저분해집니다.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로컬·원격이 각자 커밋을 가진 채 Pull하면 병합 커밋이 생깁니다.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이것이 반복되면 이력 그래프를 읽기 어려워집니다.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전에는 항상 Pull하고, 작업을 작은 단위로 나누세요.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습관만으로 불필요한 병합 커밋을 크게 줄일 수 있습니다.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올리기 전 먼저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실전 예제 ①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A에서 메뉴 추가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노트북에서 새 메뉴 기능을 만들어 GitHub에 올립니다.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A에서 먼저 Pull해 최신 상태를 확보한다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메뉴 기능 코드를 작성한다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변경을 Stage에 올린다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의미 있는 메시지로 Commit한다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Push해 GitHub에 반영한다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"메뉴 추가"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실전 예제 ②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B에서 PULL 후 개발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노트북에서 A가 올린 메뉴를 받아 이어서 개발합니다.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B에서 Pull해 A의 메뉴 커밋을 받는다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받아진 코드를 확인한다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이어서 검색 기능을 개발한다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작업을 Commit한다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Push해 다시 공유한다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792224"/>
          </a:xfrm>
          <a:prstGeom prst="roundRect">
            <a:avLst>
              <a:gd name="adj" fmla="val 3061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개발 후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"검색 기능"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실전 예제 ③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A의 DB를 B에 반영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A에서만 수정한 db.sqlite3를 B에도 그대로 반영합니다.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A에서만 DB를 수정한다(동시 수정 금지)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A에서 DB를 Commit·Push한다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B에서는 수정하지 말고 Pull만 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B의 DB가 A와 동일해진다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이후에도 DB는 한쪽에서만 변경한다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2084832"/>
          </a:xfrm>
          <a:prstGeom prst="roundRect">
            <a:avLst>
              <a:gd name="adj" fmla="val 2632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810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 노트북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db.sqlite3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"DB 갱신"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B 노트북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운영 환경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SETUP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노트북은 서로 직접 연결되지 않고, 항상 GitHub를 거쳐 동기화합니다.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115568" y="2651760"/>
            <a:ext cx="2834640" cy="1554480"/>
          </a:xfrm>
          <a:prstGeom prst="roundRect">
            <a:avLst>
              <a:gd name="adj" fmla="val 5882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115568" y="301752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A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115568" y="35204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678528" y="2651760"/>
            <a:ext cx="2834640" cy="1554480"/>
          </a:xfrm>
          <a:prstGeom prst="roundRect">
            <a:avLst>
              <a:gd name="adj" fmla="val 5882"/>
            </a:avLst>
          </a:prstGeom>
          <a:solidFill>
            <a:srgbClr val="F05032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78528" y="301752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678528" y="35204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· 중앙 허브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41487" y="2651760"/>
            <a:ext cx="2834640" cy="1554480"/>
          </a:xfrm>
          <a:prstGeom prst="roundRect">
            <a:avLst>
              <a:gd name="adj" fmla="val 5882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241487" y="301752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B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8241487" y="35204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950208" y="3429000"/>
            <a:ext cx="728320" cy="0"/>
          </a:xfrm>
          <a:prstGeom prst="line">
            <a:avLst/>
          </a:prstGeom>
          <a:noFill/>
          <a:ln w="25400">
            <a:solidFill>
              <a:srgbClr val="F05032"/>
            </a:solidFill>
            <a:prstDash val="dash"/>
          </a:ln>
        </p:spPr>
      </p:sp>
      <p:sp>
        <p:nvSpPr>
          <p:cNvPr id="17" name="Shape 15"/>
          <p:cNvSpPr/>
          <p:nvPr/>
        </p:nvSpPr>
        <p:spPr>
          <a:xfrm>
            <a:off x="7513168" y="3429000"/>
            <a:ext cx="728320" cy="0"/>
          </a:xfrm>
          <a:prstGeom prst="line">
            <a:avLst/>
          </a:prstGeom>
          <a:noFill/>
          <a:ln w="25400">
            <a:solidFill>
              <a:srgbClr val="F05032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3950208" y="3017520"/>
            <a:ext cx="72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63B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push · pull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513168" y="3017520"/>
            <a:ext cx="72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63B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push · pull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66928" y="4846320"/>
            <a:ext cx="11057839" cy="1097280"/>
          </a:xfrm>
          <a:prstGeom prst="roundRect">
            <a:avLst>
              <a:gd name="adj" fmla="val 6667"/>
            </a:avLst>
          </a:prstGeom>
          <a:solidFill>
            <a:srgbClr val="FBEAE4"/>
          </a:solidFill>
          <a:ln/>
        </p:spPr>
      </p:sp>
      <p:sp>
        <p:nvSpPr>
          <p:cNvPr id="21" name="Text 19"/>
          <p:cNvSpPr/>
          <p:nvPr/>
        </p:nvSpPr>
        <p:spPr>
          <a:xfrm>
            <a:off x="886968" y="5029200"/>
            <a:ext cx="1041775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원칙   </a:t>
            </a:r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A와 B는 절대 서로 직접 주고받지 않습니다. 한쪽이 GitHub로 Push하면, 다른 쪽이 Pull로 받아 두 기기를 하나로 맞춥니다.</a:t>
            </a:r>
            <a:endParaRPr lang="en-US" sz="1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실전 예제 ④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제거 후 PUSH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중 충돌이 났을 때 정리하고 다시 Push하는 흐름입니다.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Push가 거부되면 먼저 Pull한다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파일에서 남길 코드를 고른다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표시를 지우고 저장한다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add·commit으로 병합을 마무리한다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Push해 정상 반영한다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792224"/>
          </a:xfrm>
          <a:prstGeom prst="roundRect">
            <a:avLst>
              <a:gd name="adj" fmla="val 3061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충돌 정리 후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"충돌 해결"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체크리스트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CHECKLIST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어느 노트북이든, 하루의 작업은 이 네 동작의 반복입니다.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42909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142909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5836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4980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앉으면 최신부터 받기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022778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343425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29642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5" name="Text 13"/>
          <p:cNvSpPr/>
          <p:nvPr/>
        </p:nvSpPr>
        <p:spPr>
          <a:xfrm>
            <a:off x="429642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52569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61713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기능 개발·수정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890108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630158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16375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16375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39302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48446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의미 단위로 기록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757437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25" name="Shape 23"/>
          <p:cNvSpPr/>
          <p:nvPr/>
        </p:nvSpPr>
        <p:spPr>
          <a:xfrm>
            <a:off x="9168917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031082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7" name="Text 25"/>
          <p:cNvSpPr/>
          <p:nvPr/>
        </p:nvSpPr>
        <p:spPr>
          <a:xfrm>
            <a:off x="10031082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9260357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9351797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자리 뜨기 전 반영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66928" y="507492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BEAE4"/>
          </a:solidFill>
          <a:ln/>
        </p:spPr>
      </p:sp>
      <p:sp>
        <p:nvSpPr>
          <p:cNvPr id="31" name="Text 29"/>
          <p:cNvSpPr/>
          <p:nvPr/>
        </p:nvSpPr>
        <p:spPr>
          <a:xfrm>
            <a:off x="886968" y="5230368"/>
            <a:ext cx="1041775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기억할 두 동작   </a:t>
            </a:r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노트북을 바꿀 때 'Pull로 시작, Push로 종료' — 이것만 지켜도 A/B 운영은 흔들리지 않습니다.</a:t>
            </a:r>
            <a:endParaRPr lang="en-US" sz="15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운영 규칙 10가지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RULES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08760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4F6F9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55064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768096" y="165506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481328" y="1508760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언제나 Pull부터 시작한다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66928" y="2441448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68096" y="258775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2" name="Text 10"/>
          <p:cNvSpPr/>
          <p:nvPr/>
        </p:nvSpPr>
        <p:spPr>
          <a:xfrm>
            <a:off x="768096" y="25877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481328" y="2441448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작은 단위로 자주 Commit한다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66928" y="3374136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4F6F9"/>
          </a:solidFill>
          <a:ln/>
        </p:spPr>
      </p:sp>
      <p:sp>
        <p:nvSpPr>
          <p:cNvPr id="15" name="Shape 13"/>
          <p:cNvSpPr/>
          <p:nvPr/>
        </p:nvSpPr>
        <p:spPr>
          <a:xfrm>
            <a:off x="768096" y="352044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6" name="Text 14"/>
          <p:cNvSpPr/>
          <p:nvPr/>
        </p:nvSpPr>
        <p:spPr>
          <a:xfrm>
            <a:off x="768096" y="3520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481328" y="3374136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후 곧바로 Push한다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566928" y="4306824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68096" y="445312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0" name="Text 18"/>
          <p:cNvSpPr/>
          <p:nvPr/>
        </p:nvSpPr>
        <p:spPr>
          <a:xfrm>
            <a:off x="768096" y="44531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481328" y="4306824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DB는 동시에 수정하지 않는다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566928" y="5239512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4F6F9"/>
          </a:solidFill>
          <a:ln/>
        </p:spPr>
      </p:sp>
      <p:sp>
        <p:nvSpPr>
          <p:cNvPr id="23" name="Shape 21"/>
          <p:cNvSpPr/>
          <p:nvPr/>
        </p:nvSpPr>
        <p:spPr>
          <a:xfrm>
            <a:off x="768096" y="538581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4" name="Text 22"/>
          <p:cNvSpPr/>
          <p:nvPr/>
        </p:nvSpPr>
        <p:spPr>
          <a:xfrm>
            <a:off x="768096" y="538581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481328" y="5239512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server.log는 추적에서 제외한다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6324448" y="1508760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525616" y="1655064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8" name="Text 26"/>
          <p:cNvSpPr/>
          <p:nvPr/>
        </p:nvSpPr>
        <p:spPr>
          <a:xfrm>
            <a:off x="6525616" y="1655064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7238848" y="1508760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.gitignore를 잘 유지한다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6324448" y="2441448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4F6F9"/>
          </a:solidFill>
          <a:ln/>
        </p:spPr>
      </p:sp>
      <p:sp>
        <p:nvSpPr>
          <p:cNvPr id="31" name="Shape 29"/>
          <p:cNvSpPr/>
          <p:nvPr/>
        </p:nvSpPr>
        <p:spPr>
          <a:xfrm>
            <a:off x="6525616" y="258775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32" name="Text 30"/>
          <p:cNvSpPr/>
          <p:nvPr/>
        </p:nvSpPr>
        <p:spPr>
          <a:xfrm>
            <a:off x="6525616" y="258775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7238848" y="2441448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Clone은 빈 폴더에서 한다</a:t>
            </a:r>
            <a:endParaRPr lang="en-US" sz="1500" dirty="0"/>
          </a:p>
        </p:txBody>
      </p:sp>
      <p:sp>
        <p:nvSpPr>
          <p:cNvPr id="34" name="Shape 32"/>
          <p:cNvSpPr/>
          <p:nvPr/>
        </p:nvSpPr>
        <p:spPr>
          <a:xfrm>
            <a:off x="6324448" y="3374136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525616" y="352044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36" name="Text 34"/>
          <p:cNvSpPr/>
          <p:nvPr/>
        </p:nvSpPr>
        <p:spPr>
          <a:xfrm>
            <a:off x="6525616" y="35204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7238848" y="3374136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History로 흐름을 확인한다</a:t>
            </a:r>
            <a:endParaRPr lang="en-US" sz="1500" dirty="0"/>
          </a:p>
        </p:txBody>
      </p:sp>
      <p:sp>
        <p:nvSpPr>
          <p:cNvPr id="38" name="Shape 36"/>
          <p:cNvSpPr/>
          <p:nvPr/>
        </p:nvSpPr>
        <p:spPr>
          <a:xfrm>
            <a:off x="6324448" y="4306824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4F6F9"/>
          </a:solidFill>
          <a:ln/>
        </p:spPr>
      </p:sp>
      <p:sp>
        <p:nvSpPr>
          <p:cNvPr id="39" name="Shape 37"/>
          <p:cNvSpPr/>
          <p:nvPr/>
        </p:nvSpPr>
        <p:spPr>
          <a:xfrm>
            <a:off x="6525616" y="445312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40" name="Text 38"/>
          <p:cNvSpPr/>
          <p:nvPr/>
        </p:nvSpPr>
        <p:spPr>
          <a:xfrm>
            <a:off x="6525616" y="445312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7238848" y="4306824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충돌이 나도 당황하지 않는다</a:t>
            </a:r>
            <a:endParaRPr lang="en-US" sz="1500" dirty="0"/>
          </a:p>
        </p:txBody>
      </p:sp>
      <p:sp>
        <p:nvSpPr>
          <p:cNvPr id="42" name="Shape 40"/>
          <p:cNvSpPr/>
          <p:nvPr/>
        </p:nvSpPr>
        <p:spPr>
          <a:xfrm>
            <a:off x="6324448" y="5239512"/>
            <a:ext cx="530032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525616" y="538581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44" name="Text 42"/>
          <p:cNvSpPr/>
          <p:nvPr/>
        </p:nvSpPr>
        <p:spPr>
          <a:xfrm>
            <a:off x="6525616" y="538581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7238848" y="5239512"/>
            <a:ext cx="42030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중요한 작업은 백업해 둔다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자주 묻는 질문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5346040" cy="2148840"/>
          </a:xfrm>
          <a:prstGeom prst="roundRect">
            <a:avLst>
              <a:gd name="adj" fmla="val 3404"/>
            </a:avLst>
          </a:prstGeom>
          <a:solidFill>
            <a:srgbClr val="F4F6F9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78308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7830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618488" y="1783080"/>
            <a:ext cx="402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노트북에서 동시에 작업해도 되나요?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86968" y="2560320"/>
            <a:ext cx="4705960" cy="0"/>
          </a:xfrm>
          <a:prstGeom prst="line">
            <a:avLst/>
          </a:prstGeom>
          <a:noFill/>
          <a:ln w="12700">
            <a:solidFill>
              <a:srgbClr val="E3E9E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6968" y="2697480"/>
            <a:ext cx="470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14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pPr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서로 다른 파일이면 가능하지만, 각각 Push 전 Pull은 필수입니다. 단, DB는 동시 수정 금지.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278728" y="1463040"/>
            <a:ext cx="5346040" cy="2148840"/>
          </a:xfrm>
          <a:prstGeom prst="roundRect">
            <a:avLst>
              <a:gd name="adj" fmla="val 3404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6598768" y="178308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6598768" y="17830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330288" y="1783080"/>
            <a:ext cx="402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Push를 깜빡하고 다른 노트북을 켰어요.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598768" y="2560320"/>
            <a:ext cx="4705960" cy="0"/>
          </a:xfrm>
          <a:prstGeom prst="line">
            <a:avLst/>
          </a:prstGeom>
          <a:noFill/>
          <a:ln w="12700">
            <a:solidFill>
              <a:srgbClr val="E3E9E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98768" y="2697480"/>
            <a:ext cx="470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14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pPr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원래 노트북으로 돌아가 Push하는 것이 가장 깔끔합니다. 급하면 현재 변경을 커밋해 두고 나중에 정리합니다.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66928" y="3886200"/>
            <a:ext cx="5346040" cy="2148840"/>
          </a:xfrm>
          <a:prstGeom prst="roundRect">
            <a:avLst>
              <a:gd name="adj" fmla="val 3404"/>
            </a:avLst>
          </a:prstGeom>
          <a:solidFill>
            <a:srgbClr val="F4F6F9"/>
          </a:solidFill>
          <a:ln/>
        </p:spPr>
      </p:sp>
      <p:sp>
        <p:nvSpPr>
          <p:cNvPr id="19" name="Shape 17"/>
          <p:cNvSpPr/>
          <p:nvPr/>
        </p:nvSpPr>
        <p:spPr>
          <a:xfrm>
            <a:off x="886968" y="420624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0" name="Text 18"/>
          <p:cNvSpPr/>
          <p:nvPr/>
        </p:nvSpPr>
        <p:spPr>
          <a:xfrm>
            <a:off x="886968" y="42062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618488" y="4206240"/>
            <a:ext cx="402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db.sqlite3 충돌이 났어요.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86968" y="4983480"/>
            <a:ext cx="4705960" cy="0"/>
          </a:xfrm>
          <a:prstGeom prst="line">
            <a:avLst/>
          </a:prstGeom>
          <a:noFill/>
          <a:ln w="12700">
            <a:solidFill>
              <a:srgbClr val="E3E9E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86968" y="5120640"/>
            <a:ext cx="470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14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pPr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한쪽 버전을 통째로 선택(--ours/--theirs)해 커밋하세요. 근본 예방은 'DB는 한쪽에서만 수정'입니다.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278728" y="3886200"/>
            <a:ext cx="5346040" cy="2148840"/>
          </a:xfrm>
          <a:prstGeom prst="roundRect">
            <a:avLst>
              <a:gd name="adj" fmla="val 3404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6598768" y="420624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6598768" y="42062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7330288" y="4206240"/>
            <a:ext cx="4020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Commit이 자꾸 생겨요.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6598768" y="4983480"/>
            <a:ext cx="4705960" cy="0"/>
          </a:xfrm>
          <a:prstGeom prst="line">
            <a:avLst/>
          </a:prstGeom>
          <a:noFill/>
          <a:ln w="12700">
            <a:solidFill>
              <a:srgbClr val="E3E9E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98768" y="5120640"/>
            <a:ext cx="4705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14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  </a:t>
            </a:r>
            <a:pPr indent="0" marL="0">
              <a:lnSpc>
                <a:spcPct val="116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전에 항상 Pull하고 작업을 작게 나누면 줄어듭니다. rebase는 4권에서 다룹니다.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B2A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40080"/>
            <a:ext cx="2103120" cy="457200"/>
          </a:xfrm>
          <a:prstGeom prst="roundRect">
            <a:avLst>
              <a:gd name="adj" fmla="val 50000"/>
            </a:avLst>
          </a:prstGeom>
          <a:solidFill>
            <a:srgbClr val="24384F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640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66928" y="123444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요약 — 안전한 A/B 운영 완성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60604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7" name="Text 5"/>
          <p:cNvSpPr/>
          <p:nvPr/>
        </p:nvSpPr>
        <p:spPr>
          <a:xfrm>
            <a:off x="1024128" y="256032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표준 순서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024128" y="303580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어느 노트북이든 Pull → 작업 → Commit → Push.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324448" y="228600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0" name="Shape 8"/>
          <p:cNvSpPr/>
          <p:nvPr/>
        </p:nvSpPr>
        <p:spPr>
          <a:xfrm>
            <a:off x="6580480" y="260604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6781648" y="256032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기기 전환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781648" y="303580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'Pull로 시작, Push로 종료'로 두 기기를 항상 일치시킨다.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452628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5" name="Text 13"/>
          <p:cNvSpPr/>
          <p:nvPr/>
        </p:nvSpPr>
        <p:spPr>
          <a:xfrm>
            <a:off x="1024128" y="448056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예방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1024128" y="495604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DB는 한쪽에서만 수정하고, 로그·환경은 .gitignore로 제외.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24448" y="420624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8" name="Shape 16"/>
          <p:cNvSpPr/>
          <p:nvPr/>
        </p:nvSpPr>
        <p:spPr>
          <a:xfrm>
            <a:off x="6580480" y="452628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6781648" y="448056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복구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781648" y="495604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꼬이면 reset --hard origin/main 으로 원격 기준 복원(백업 후).</a:t>
            </a:r>
            <a:endParaRPr lang="en-US" sz="1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050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3" name="Shape 1"/>
          <p:cNvSpPr/>
          <p:nvPr/>
        </p:nvSpPr>
        <p:spPr>
          <a:xfrm>
            <a:off x="566928" y="1737360"/>
            <a:ext cx="2743200" cy="502920"/>
          </a:xfrm>
          <a:prstGeom prst="roundRect">
            <a:avLst>
              <a:gd name="adj" fmla="val 49091"/>
            </a:avLst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7373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100" kern="0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· 4권 예고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66928" y="2514600"/>
            <a:ext cx="10698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SQLite 충돌과 Git 심화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 추적 제외와 마이그레이션 · rebase로 이력 정리 · 충돌 근본 해결 전략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6692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 추적 제외 전략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39996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358284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마이그레이션 도입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23300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1588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rebase로 이력 정리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066047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9248927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근본 해결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66928" y="585216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노트북을 안전하게 오갈 수 있게 된 당신, 다음은 DB 충돌을 근본부터 없앨 차례입니다.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흐름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CYCLE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노트북 모두 같은 4단계를 반복하며, 그 사이를 GitHub가 잇습니다.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66928" y="233172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A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2212848" y="219456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BEAE4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12848" y="219456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895344" y="22951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4270248" y="219456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4F6F9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70248" y="219456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952744" y="22951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6327648" y="219456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4F6F9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27648" y="219456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010144" y="22951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8385048" y="219456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BEAE4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85048" y="219456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66928" y="521208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B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2212848" y="507492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BEAE4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212848" y="507492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895344" y="51755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3" name="Shape 21"/>
          <p:cNvSpPr/>
          <p:nvPr/>
        </p:nvSpPr>
        <p:spPr>
          <a:xfrm>
            <a:off x="4270248" y="507492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4F6F9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70248" y="507492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952744" y="51755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6" name="Shape 24"/>
          <p:cNvSpPr/>
          <p:nvPr/>
        </p:nvSpPr>
        <p:spPr>
          <a:xfrm>
            <a:off x="6327648" y="507492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4F6F9"/>
          </a:solidFill>
          <a:ln w="12700">
            <a:solidFill>
              <a:srgbClr val="E3E9E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27648" y="507492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8010144" y="51755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8385048" y="5074920"/>
            <a:ext cx="1737360" cy="658368"/>
          </a:xfrm>
          <a:prstGeom prst="roundRect">
            <a:avLst>
              <a:gd name="adj" fmla="val 12500"/>
            </a:avLst>
          </a:prstGeom>
          <a:solidFill>
            <a:srgbClr val="FBEAE4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85048" y="5074920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2212848" y="3337560"/>
            <a:ext cx="8503920" cy="1051560"/>
          </a:xfrm>
          <a:prstGeom prst="roundRect">
            <a:avLst>
              <a:gd name="adj" fmla="val 8696"/>
            </a:avLst>
          </a:prstGeom>
          <a:solidFill>
            <a:srgbClr val="F05032"/>
          </a:solidFill>
          <a:ln/>
        </p:spPr>
      </p:sp>
      <p:sp>
        <p:nvSpPr>
          <p:cNvPr id="32" name="Text 30"/>
          <p:cNvSpPr/>
          <p:nvPr/>
        </p:nvSpPr>
        <p:spPr>
          <a:xfrm>
            <a:off x="2212848" y="3474720"/>
            <a:ext cx="8503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(origin)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2212848" y="3904488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A가 Push하면 ↑ 올라가고, B가 Pull하면 ↓ 내려받습니다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9345168" y="292608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63B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↑ Push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395728" y="443484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63B2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↓ Pull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A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731520"/>
            <a:ext cx="2926080" cy="502920"/>
          </a:xfrm>
          <a:prstGeom prst="roundRect">
            <a:avLst>
              <a:gd name="adj" fmla="val 49091"/>
            </a:avLst>
          </a:prstGeom>
          <a:solidFill>
            <a:srgbClr val="24384F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73152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GOLDEN RULE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66928" y="13716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표준 작업 순서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566928" y="21488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어느 노트북에 앉든, 언제나 Pull부터 시작합니다.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0848" y="310896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F05032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318108" y="34290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318108" y="34290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472288" y="406908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72288" y="4480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최신 받기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895448" y="3749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3352648" y="310896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289908" y="34290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4289908" y="34290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438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3444088" y="406908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3444088" y="4480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개발·수정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867248" y="3749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6324448" y="310896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261708" y="34290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7261708" y="34290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2438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6415888" y="406908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415888" y="4480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이력 기록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839048" y="3749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24" name="Shape 22"/>
          <p:cNvSpPr/>
          <p:nvPr/>
        </p:nvSpPr>
        <p:spPr>
          <a:xfrm>
            <a:off x="9296248" y="310896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F05032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0233508" y="342900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Text 24"/>
          <p:cNvSpPr/>
          <p:nvPr/>
        </p:nvSpPr>
        <p:spPr>
          <a:xfrm>
            <a:off x="10233508" y="34290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100" dirty="0"/>
          </a:p>
        </p:txBody>
      </p:sp>
      <p:sp>
        <p:nvSpPr>
          <p:cNvPr id="27" name="Text 25"/>
          <p:cNvSpPr/>
          <p:nvPr/>
        </p:nvSpPr>
        <p:spPr>
          <a:xfrm>
            <a:off x="9387688" y="406908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9387688" y="448056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반영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66928" y="539496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순서만 지키면 두 노트북 운영에서 생기는 사고의 대부분을 예방할 수 있습니다.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A 작업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 A WORKFLOW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A에서 새 작업을 시작해 마무리하는 흐름입니다.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Pull로 시작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앉자마자 먼저 Pull해 B가 올린 최신을 받습니다.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기능을 추가하거나 코드를 수정합니다.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작업을 의미 단위로 나눠 커밋합니다.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자리를 뜨기 전 반드시 Push해 GitHub에 반영합니다.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"메뉴 추가"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A가 최신이라 확신해도 Pull은 습관으로 — 비용은 거의 없고 사고는 크게 줍니다.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 B 작업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LAPTOP B WORKFLOW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B로 넘어와 이어서 작업할 때의 흐름입니다. 순서는 A와 같습니다.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A가 방금 올린 커밋을 먼저 받습니다 (가장 중요).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이어서 기능을 개발합니다.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작업을 커밋으로 남깁니다.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다시 GitHub로 Push해 A가 받을 수 있게 합니다.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"검색 기능"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노트북을 바꿀 때마다 'Pull로 시작, Push로 종료' — 이 두 동작이 A/B 운영의 핵심입니다.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Pull이 먼저인가?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FIRST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작업을 시작하기 전 Pull하면 최신 상태를 확보하고 충돌을 미리 막을 수 있습니다.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86968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886968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160" dirty="0"/>
          </a:p>
        </p:txBody>
      </p:sp>
      <p:sp>
        <p:nvSpPr>
          <p:cNvPr id="12" name="Text 10"/>
          <p:cNvSpPr/>
          <p:nvPr/>
        </p:nvSpPr>
        <p:spPr>
          <a:xfrm>
            <a:off x="859536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최신 상태 확보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59536" y="4389120"/>
            <a:ext cx="285689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노트북에서 한 작업을 먼저 받아, 항상 가장 최근 코드 위에서 시작합니다.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374794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94834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6" name="Text 14"/>
          <p:cNvSpPr/>
          <p:nvPr/>
        </p:nvSpPr>
        <p:spPr>
          <a:xfrm>
            <a:off x="4694834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2160" dirty="0"/>
          </a:p>
        </p:txBody>
      </p:sp>
      <p:sp>
        <p:nvSpPr>
          <p:cNvPr id="17" name="Text 15"/>
          <p:cNvSpPr/>
          <p:nvPr/>
        </p:nvSpPr>
        <p:spPr>
          <a:xfrm>
            <a:off x="4667402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예방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667402" y="4389120"/>
            <a:ext cx="285689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오래된 코드 위에서 작업하면 나중에 병합 충돌이 커집니다. Pull이 이를 미리 줄입니다.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182661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502701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8502701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2160" dirty="0"/>
          </a:p>
        </p:txBody>
      </p:sp>
      <p:sp>
        <p:nvSpPr>
          <p:cNvPr id="22" name="Text 20"/>
          <p:cNvSpPr/>
          <p:nvPr/>
        </p:nvSpPr>
        <p:spPr>
          <a:xfrm>
            <a:off x="8475269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단절 방지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8475269" y="4389120"/>
            <a:ext cx="285689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Pull을 건너뛰면 두 기기의 이력이 갈라져 Push가 거부되는 상황이 생깁니다.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규칙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DISCIPLINE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커밋은 '작은 단위'로 나누고, 메시지는 '무엇을 왜' 바꿨는지 드러나게 씁니다.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기능·수정 하나당 커밋 하나 — 큰 덩어리로 몰아 커밋하지 않습니다.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자주 커밋하면 되돌리기 지점이 촘촘해져 문제 복구가 쉽습니다.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메시지는 나중의 나와 다른 기기를 위한 기록입니다.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좋은 예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"로그인 검증 추가"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나쁜 예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"수정"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노트북을 오갈 때 작은 커밋은 어느 기기에서 무엇을 했는지 History에서 바로 보이게 해줍니다.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2026-07-28T17:52:27Z</dcterms:created>
  <dcterms:modified xsi:type="dcterms:W3CDTF">2026-07-28T17:52:27Z</dcterms:modified>
</cp:coreProperties>
</file>