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1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011680"/>
            <a:ext cx="1371600" cy="914400"/>
          </a:xfrm>
          <a:prstGeom prst="roundRect">
            <a:avLst>
              <a:gd name="adj" fmla="val 8000"/>
            </a:avLst>
          </a:prstGeom>
          <a:solidFill>
            <a:srgbClr val="24384F"/>
          </a:solidFill>
          <a:ln w="19050">
            <a:solidFill>
              <a:srgbClr val="3A4C6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0" y="2011680"/>
            <a:ext cx="137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144000" y="3657600"/>
            <a:ext cx="1371600" cy="914400"/>
          </a:xfrm>
          <a:prstGeom prst="roundRect">
            <a:avLst>
              <a:gd name="adj" fmla="val 8000"/>
            </a:avLst>
          </a:prstGeom>
          <a:solidFill>
            <a:srgbClr val="F05032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0" y="3657600"/>
            <a:ext cx="1371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464040" y="2944368"/>
            <a:ext cx="365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29800" y="2944368"/>
            <a:ext cx="365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802368" y="297180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05032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push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458200" y="32461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pull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66928" y="1554480"/>
            <a:ext cx="2468880" cy="457200"/>
          </a:xfrm>
          <a:prstGeom prst="roundRect">
            <a:avLst>
              <a:gd name="adj" fmla="val 50000"/>
            </a:avLst>
          </a:prstGeom>
          <a:solidFill>
            <a:srgbClr val="24384F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66928" y="15544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실전 운영 매뉴얼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66928" y="22860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Repository</a:t>
            </a:r>
            <a:endParaRPr lang="en-US" sz="5200" dirty="0"/>
          </a:p>
        </p:txBody>
      </p:sp>
      <p:sp>
        <p:nvSpPr>
          <p:cNvPr id="14" name="Text 12"/>
          <p:cNvSpPr/>
          <p:nvPr/>
        </p:nvSpPr>
        <p:spPr>
          <a:xfrm>
            <a:off x="566928" y="320040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구축 및 Clone</a:t>
            </a:r>
            <a:endParaRPr lang="en-US" sz="4000" dirty="0"/>
          </a:p>
        </p:txBody>
      </p:sp>
      <p:sp>
        <p:nvSpPr>
          <p:cNvPr id="15" name="Shape 13"/>
          <p:cNvSpPr/>
          <p:nvPr/>
        </p:nvSpPr>
        <p:spPr>
          <a:xfrm>
            <a:off x="594360" y="4251960"/>
            <a:ext cx="2743200" cy="0"/>
          </a:xfrm>
          <a:prstGeom prst="line">
            <a:avLst/>
          </a:prstGeom>
          <a:noFill/>
          <a:ln w="19050">
            <a:solidFill>
              <a:srgbClr val="3A4C6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438912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 생성부터 Remote 연결, Clone과 동기화까지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실전에서 마주치는 에러의 원인과 해결을 함께 정리한 실무 가이드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180015" y="594360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2권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추가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REMOTE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로컬에서 시작한 저장소를 GitHub 원격과 연결합니다.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저장소 준비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저장소를 만들고 주소(URL)를 복사합니다.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Settings → Remotes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저장소 설정에서 Remotes 항목을 엽니다.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Remote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이름은 origin, URL에는 복사한 주소를 넣습니다.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연결 확인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목록에 origin이 나타나면 Push·Pull 준비 완료입니다.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add origin &lt;URL&gt;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-v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origin이 있는데 또 추가하면 에러 — 바꾸려면 git remote set-url origin &lt;URL&gt; 을 씁니다.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첫 Push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PUSH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커밋을 원격으로 처음 올릴 때는 업스트림(-u)을 함께 지정합니다.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768096" y="2176272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768096" y="217627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481328" y="2112264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변경 커밋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후 의미 있는 메시지로 Commit 합니다.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66928" y="2990088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68096" y="3108960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3" name="Text 11"/>
          <p:cNvSpPr/>
          <p:nvPr/>
        </p:nvSpPr>
        <p:spPr>
          <a:xfrm>
            <a:off x="768096" y="3108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81328" y="3044952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브랜치 확인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현재 브랜치가 main인지 master인지 확인합니다.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566928" y="3922776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16" name="Shape 14"/>
          <p:cNvSpPr/>
          <p:nvPr/>
        </p:nvSpPr>
        <p:spPr>
          <a:xfrm>
            <a:off x="768096" y="4041648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7" name="Text 15"/>
          <p:cNvSpPr/>
          <p:nvPr/>
        </p:nvSpPr>
        <p:spPr>
          <a:xfrm>
            <a:off x="768096" y="404164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81328" y="3977640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-u 로 Push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push -u origin main 으로 업스트림을 연결합니다.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566928" y="4855464"/>
            <a:ext cx="6400800" cy="786384"/>
          </a:xfrm>
          <a:prstGeom prst="roundRect">
            <a:avLst>
              <a:gd name="adj" fmla="val 9302"/>
            </a:avLst>
          </a:prstGeom>
          <a:solidFill>
            <a:srgbClr val="F4F6F9"/>
          </a:solidFill>
          <a:ln/>
        </p:spPr>
      </p:sp>
      <p:sp>
        <p:nvSpPr>
          <p:cNvPr id="20" name="Shape 18"/>
          <p:cNvSpPr/>
          <p:nvPr/>
        </p:nvSpPr>
        <p:spPr>
          <a:xfrm>
            <a:off x="768096" y="4974336"/>
            <a:ext cx="548640" cy="54864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68096" y="4974336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81328" y="4910328"/>
            <a:ext cx="530352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이후 Push   </a:t>
            </a:r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다음부터는 git push 만으로 올릴 수 있습니다.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287768" y="203911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287768" y="2350008"/>
            <a:ext cx="433699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25" name="Text 23"/>
          <p:cNvSpPr/>
          <p:nvPr/>
        </p:nvSpPr>
        <p:spPr>
          <a:xfrm>
            <a:off x="7488936" y="2496312"/>
            <a:ext cx="393466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"initial commit"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-u origin main</a:t>
            </a:r>
            <a:endParaRPr lang="en-US" sz="1250" dirty="0"/>
          </a:p>
        </p:txBody>
      </p:sp>
      <p:sp>
        <p:nvSpPr>
          <p:cNvPr id="26" name="Shape 24"/>
          <p:cNvSpPr/>
          <p:nvPr/>
        </p:nvSpPr>
        <p:spPr>
          <a:xfrm>
            <a:off x="566928" y="5989320"/>
            <a:ext cx="11057839" cy="640080"/>
          </a:xfrm>
          <a:prstGeom prst="roundRect">
            <a:avLst>
              <a:gd name="adj" fmla="val 11429"/>
            </a:avLst>
          </a:prstGeom>
          <a:solidFill>
            <a:srgbClr val="FBEAE4"/>
          </a:solidFill>
          <a:ln/>
        </p:spPr>
      </p:sp>
      <p:sp>
        <p:nvSpPr>
          <p:cNvPr id="27" name="Text 25"/>
          <p:cNvSpPr/>
          <p:nvPr/>
        </p:nvSpPr>
        <p:spPr>
          <a:xfrm>
            <a:off x="841248" y="6035040"/>
            <a:ext cx="10509199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buNone/>
            </a:pPr>
            <a:r>
              <a:rPr lang="en-US" sz="13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첫 Push가 거부되면 대개 원격에 README가 있어서 — 다음 슬라이드들의 에러 해결을 참고하세요.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 not found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&amp; FIX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17320"/>
            <a:ext cx="11057839" cy="1152144"/>
          </a:xfrm>
          <a:prstGeom prst="roundRect">
            <a:avLst>
              <a:gd name="adj" fmla="val 5556"/>
            </a:avLst>
          </a:prstGeom>
          <a:solidFill>
            <a:srgbClr val="16233A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1600200"/>
            <a:ext cx="128016" cy="128016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15361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발생하는 에러 메시지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24128" y="1847088"/>
            <a:ext cx="10234879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00" dirty="0">
                <a:solidFill>
                  <a:srgbClr val="FF9B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remote: Repository not found.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30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fatal: repository 'https://github.com/...' not found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6928" y="2843784"/>
            <a:ext cx="5346040" cy="3374136"/>
          </a:xfrm>
          <a:prstGeom prst="roundRect">
            <a:avLst>
              <a:gd name="adj" fmla="val 2168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3044952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원인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529584"/>
            <a:ext cx="4833976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 URL에 오타가 있음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저장소인데 접근 권한이 없음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인증(로그인) 실패로 저장소를 못 찾음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저장소가 삭제되었거나 이름이 바뀜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78728" y="2843784"/>
            <a:ext cx="5346040" cy="3374136"/>
          </a:xfrm>
          <a:prstGeom prst="roundRect">
            <a:avLst>
              <a:gd name="adj" fmla="val 2168"/>
            </a:avLst>
          </a:prstGeom>
          <a:solidFill>
            <a:srgbClr val="E4F3EC"/>
          </a:solidFill>
          <a:ln/>
        </p:spPr>
      </p:sp>
      <p:sp>
        <p:nvSpPr>
          <p:cNvPr id="14" name="Text 12"/>
          <p:cNvSpPr/>
          <p:nvPr/>
        </p:nvSpPr>
        <p:spPr>
          <a:xfrm>
            <a:off x="6553048" y="3044952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34760" y="3529584"/>
            <a:ext cx="483397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remote -v 로 현재 URL을 먼저 확인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올바른 주소로 set-url 로 교체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로그인·권한(collaborator) 확인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34760" y="5394960"/>
            <a:ext cx="4833976" cy="621792"/>
          </a:xfrm>
          <a:prstGeom prst="roundRect">
            <a:avLst>
              <a:gd name="adj" fmla="val 8824"/>
            </a:avLst>
          </a:prstGeom>
          <a:solidFill>
            <a:srgbClr val="16233A"/>
          </a:solidFill>
          <a:ln/>
        </p:spPr>
      </p:sp>
      <p:sp>
        <p:nvSpPr>
          <p:cNvPr id="17" name="Text 15"/>
          <p:cNvSpPr/>
          <p:nvPr/>
        </p:nvSpPr>
        <p:spPr>
          <a:xfrm>
            <a:off x="6735928" y="5541264"/>
            <a:ext cx="443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set-url origin &lt;올바른URL&gt;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Authentication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인증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GitHub는 보안을 위해 비밀번호 대신 OAuth 또는 토큰으로 인증합니다.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2021년부터 HTTPS에서 계정 비밀번호 인증은 더 이상 지원되지 않습니다.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SourceTree는 OAuth로 GitHub 계정을 연결해 자동 인증합니다.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명령줄에서는 Personal Access Token(PAT)을 비밀번호 자리에 사용합니다.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인증 실패 시 저장된 자격증명 갱신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(Windows 자격 증명 관리자에서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 github 항목 삭제 후 재로그인)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인증 오류가 반복되면 OS의 자격 증명 저장소에 남은 옛 로그인 정보를 지우고 다시 로그인하세요.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Push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강제 푸시 · 주의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이력을 강제로 덮어쓰는 동작으로, 잘못 쓰면 남의 커밋을 지울 수 있어 위험합니다.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공유 브랜치(main 등)에 대한 force push는 원칙적으로 금지입니다.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협업 중이라면 팀원의 커밋이 조용히 사라질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꼭 필요하면 --force 대신 --force-with-lease로 안전장치를 둡니다.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위험 — 무조건 덮어씀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--force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안전 — 최신이 아니면 거부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--force-with-lease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push는 '되돌리기 어려운' 동작 — 혼자 쓰는 브랜치가 아니면 되도록 쓰지 마세요.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클론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 전체(코드 + 이력)를 빈 폴더로 복제해 오는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반드시 '빈 폴더'에 Clone 합니다 — 파일이 있으면 실패합니다.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하면 origin 연결이 자동으로 설정됩니다.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이후에는 Pull·Push만으로 계속 동기화할 수 있습니다.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현재 위치 아래 새 폴더로 복제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https://github.com/user/repo.git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Clone은 처음 한 번 — 새 참여자나 새 PC에서 프로젝트를 시작할 때 사용합니다.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실패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&amp; FIX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17320"/>
            <a:ext cx="11057839" cy="1152144"/>
          </a:xfrm>
          <a:prstGeom prst="roundRect">
            <a:avLst>
              <a:gd name="adj" fmla="val 5556"/>
            </a:avLst>
          </a:prstGeom>
          <a:solidFill>
            <a:srgbClr val="16233A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1600200"/>
            <a:ext cx="128016" cy="128016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15361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발생하는 에러 메시지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24128" y="1847088"/>
            <a:ext cx="10234879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00" dirty="0">
                <a:solidFill>
                  <a:srgbClr val="FF9B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fatal: destination path 'repo' already exists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30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and is not an empty directory.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6928" y="2843784"/>
            <a:ext cx="5346040" cy="3374136"/>
          </a:xfrm>
          <a:prstGeom prst="roundRect">
            <a:avLst>
              <a:gd name="adj" fmla="val 2168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3044952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원인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529584"/>
            <a:ext cx="483397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대상 폴더에 이미 파일이 들어 있음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이름의 폴더에 예전 Clone이 남아 있음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폴더 '안'에서 다시 Clone을 시도함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78728" y="2843784"/>
            <a:ext cx="5346040" cy="3374136"/>
          </a:xfrm>
          <a:prstGeom prst="roundRect">
            <a:avLst>
              <a:gd name="adj" fmla="val 2168"/>
            </a:avLst>
          </a:prstGeom>
          <a:solidFill>
            <a:srgbClr val="E4F3EC"/>
          </a:solidFill>
          <a:ln/>
        </p:spPr>
      </p:sp>
      <p:sp>
        <p:nvSpPr>
          <p:cNvPr id="14" name="Text 12"/>
          <p:cNvSpPr/>
          <p:nvPr/>
        </p:nvSpPr>
        <p:spPr>
          <a:xfrm>
            <a:off x="6553048" y="3044952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34760" y="3529584"/>
            <a:ext cx="483397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비어 있는 새 폴더에 Clone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폴더 이름을 지정해 Clone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폴더를 쓰려면 init + remote add 방식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34760" y="5394960"/>
            <a:ext cx="4833976" cy="621792"/>
          </a:xfrm>
          <a:prstGeom prst="roundRect">
            <a:avLst>
              <a:gd name="adj" fmla="val 8824"/>
            </a:avLst>
          </a:prstGeom>
          <a:solidFill>
            <a:srgbClr val="16233A"/>
          </a:solidFill>
          <a:ln/>
        </p:spPr>
      </p:sp>
      <p:sp>
        <p:nvSpPr>
          <p:cNvPr id="17" name="Text 15"/>
          <p:cNvSpPr/>
          <p:nvPr/>
        </p:nvSpPr>
        <p:spPr>
          <a:xfrm>
            <a:off x="6735928" y="5541264"/>
            <a:ext cx="44316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&lt;URL&gt; new-folder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후 폴더 구조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CLONE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Clone이 끝나면 폴더 안은 크게 두 부분으로 나뉩니다.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103120"/>
            <a:ext cx="5346040" cy="2468880"/>
          </a:xfrm>
          <a:prstGeom prst="roundRect">
            <a:avLst>
              <a:gd name="adj" fmla="val 2963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86968" y="2423160"/>
            <a:ext cx="4705960" cy="640080"/>
          </a:xfrm>
          <a:prstGeom prst="roundRect">
            <a:avLst>
              <a:gd name="adj" fmla="val 11429"/>
            </a:avLst>
          </a:prstGeom>
          <a:solidFill>
            <a:srgbClr val="1B2A41"/>
          </a:solidFill>
          <a:ln/>
        </p:spPr>
      </p:sp>
      <p:sp>
        <p:nvSpPr>
          <p:cNvPr id="9" name="Text 7"/>
          <p:cNvSpPr/>
          <p:nvPr/>
        </p:nvSpPr>
        <p:spPr>
          <a:xfrm>
            <a:off x="886968" y="2423160"/>
            <a:ext cx="470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.git 폴더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32688" y="3246120"/>
            <a:ext cx="461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숨김 폴더 · 버전 이력의 심장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32688" y="3657600"/>
            <a:ext cx="4614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지금까지의 모든 커밋·브랜치·origin 설정이 이 안에 저장됩니다. 지우면 버전 이력 전체가 사라집니다.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78728" y="2103120"/>
            <a:ext cx="5346040" cy="2468880"/>
          </a:xfrm>
          <a:prstGeom prst="roundRect">
            <a:avLst>
              <a:gd name="adj" fmla="val 2963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598768" y="2423160"/>
            <a:ext cx="4705960" cy="640080"/>
          </a:xfrm>
          <a:prstGeom prst="roundRect">
            <a:avLst>
              <a:gd name="adj" fmla="val 11429"/>
            </a:avLst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6598768" y="2423160"/>
            <a:ext cx="470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프로젝트 파일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644488" y="3246120"/>
            <a:ext cx="461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실제 코드와 문서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644488" y="3657600"/>
            <a:ext cx="4614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우리가 편집하는 소스 코드·README·설정 파일 등 실제 작업 대상입니다.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66928" y="489204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BEAE4"/>
          </a:solidFill>
          <a:ln/>
        </p:spPr>
      </p:sp>
      <p:sp>
        <p:nvSpPr>
          <p:cNvPr id="18" name="Text 16"/>
          <p:cNvSpPr/>
          <p:nvPr/>
        </p:nvSpPr>
        <p:spPr>
          <a:xfrm>
            <a:off x="886968" y="5074920"/>
            <a:ext cx="1041775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바로 사용 가능   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시 origin이 자동 연결되므로, 폴더에 들어가 바로 </a:t>
            </a:r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· </a:t>
            </a:r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</a:t>
            </a:r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할 수 있습니다.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Repository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저장소 등록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로컬에 있는(Clone했거나 init한) 저장소를 SourceTree 목록에 등록하는 기능입니다.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11057839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새로 만들거나 원격에서 내려받지 않고, 기존 로컬 폴더만 연결합니다.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상단 [＋] → Add 에서 .git이 있는 폴더를 지정합니다.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Create(신규)·Clone(복제)와 목적이 다르니 구분해 사용합니다.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메뉴 구분 — Create: 새 저장소 · Clone: 원격 복제 · Add: 이미 있는 로컬 저장소 등록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vs Add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차이점 비교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둘 다 SourceTree에 저장소를 불러오지만 목적이 완전히 다릅니다.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2944368" y="2103120"/>
            <a:ext cx="4340200" cy="548640"/>
          </a:xfrm>
          <a:prstGeom prst="rect">
            <a:avLst/>
          </a:prstGeom>
          <a:solidFill>
            <a:srgbClr val="1B2A41"/>
          </a:solidFill>
          <a:ln/>
        </p:spPr>
      </p:sp>
      <p:sp>
        <p:nvSpPr>
          <p:cNvPr id="8" name="Shape 6"/>
          <p:cNvSpPr/>
          <p:nvPr/>
        </p:nvSpPr>
        <p:spPr>
          <a:xfrm>
            <a:off x="7284568" y="2103120"/>
            <a:ext cx="4340200" cy="54864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2944368" y="2103120"/>
            <a:ext cx="434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284568" y="2103120"/>
            <a:ext cx="4340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566928" y="2651760"/>
            <a:ext cx="2377440" cy="786384"/>
          </a:xfrm>
          <a:prstGeom prst="rect">
            <a:avLst/>
          </a:prstGeom>
          <a:solidFill>
            <a:srgbClr val="24384F"/>
          </a:solidFill>
          <a:ln/>
        </p:spPr>
      </p:sp>
      <p:sp>
        <p:nvSpPr>
          <p:cNvPr id="12" name="Text 10"/>
          <p:cNvSpPr/>
          <p:nvPr/>
        </p:nvSpPr>
        <p:spPr>
          <a:xfrm>
            <a:off x="704088" y="2651760"/>
            <a:ext cx="21031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대상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2944368" y="2651760"/>
            <a:ext cx="4340200" cy="786384"/>
          </a:xfrm>
          <a:prstGeom prst="rect">
            <a:avLst/>
          </a:prstGeom>
          <a:solidFill>
            <a:srgbClr val="F4F6F9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284568" y="2651760"/>
            <a:ext cx="4340200" cy="786384"/>
          </a:xfrm>
          <a:prstGeom prst="rect">
            <a:avLst/>
          </a:prstGeom>
          <a:solidFill>
            <a:srgbClr val="F4F6F9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172968" y="2651760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원격(GitHub) 저장소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513168" y="2651760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내 PC에 있는 로컬 저장소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66928" y="3438144"/>
            <a:ext cx="2377440" cy="786384"/>
          </a:xfrm>
          <a:prstGeom prst="rect">
            <a:avLst/>
          </a:prstGeom>
          <a:solidFill>
            <a:srgbClr val="24384F"/>
          </a:solidFill>
          <a:ln/>
        </p:spPr>
      </p:sp>
      <p:sp>
        <p:nvSpPr>
          <p:cNvPr id="18" name="Text 16"/>
          <p:cNvSpPr/>
          <p:nvPr/>
        </p:nvSpPr>
        <p:spPr>
          <a:xfrm>
            <a:off x="704088" y="3438144"/>
            <a:ext cx="21031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네트워크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2944368" y="3438144"/>
            <a:ext cx="4340200" cy="786384"/>
          </a:xfrm>
          <a:prstGeom prst="rect">
            <a:avLst/>
          </a:prstGeom>
          <a:solidFill>
            <a:srgbClr val="FFFFFF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284568" y="3438144"/>
            <a:ext cx="4340200" cy="786384"/>
          </a:xfrm>
          <a:prstGeom prst="rect">
            <a:avLst/>
          </a:prstGeom>
          <a:solidFill>
            <a:srgbClr val="FFFFFF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72968" y="3438144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필요 — 인터넷으로 내려받음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513168" y="3438144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불필요 — 다운로드하지 않음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66928" y="4224528"/>
            <a:ext cx="2377440" cy="786384"/>
          </a:xfrm>
          <a:prstGeom prst="rect">
            <a:avLst/>
          </a:prstGeom>
          <a:solidFill>
            <a:srgbClr val="24384F"/>
          </a:solidFill>
          <a:ln/>
        </p:spPr>
      </p:sp>
      <p:sp>
        <p:nvSpPr>
          <p:cNvPr id="24" name="Text 22"/>
          <p:cNvSpPr/>
          <p:nvPr/>
        </p:nvSpPr>
        <p:spPr>
          <a:xfrm>
            <a:off x="704088" y="4224528"/>
            <a:ext cx="21031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연결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2944368" y="4224528"/>
            <a:ext cx="4340200" cy="786384"/>
          </a:xfrm>
          <a:prstGeom prst="rect">
            <a:avLst/>
          </a:prstGeom>
          <a:solidFill>
            <a:srgbClr val="F4F6F9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284568" y="4224528"/>
            <a:ext cx="4340200" cy="786384"/>
          </a:xfrm>
          <a:prstGeom prst="rect">
            <a:avLst/>
          </a:prstGeom>
          <a:solidFill>
            <a:srgbClr val="F4F6F9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172968" y="4224528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자동으로 설정됨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7513168" y="4224528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설정된 것을 그대로 사용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566928" y="5010912"/>
            <a:ext cx="2377440" cy="786384"/>
          </a:xfrm>
          <a:prstGeom prst="rect">
            <a:avLst/>
          </a:prstGeom>
          <a:solidFill>
            <a:srgbClr val="24384F"/>
          </a:solidFill>
          <a:ln/>
        </p:spPr>
      </p:sp>
      <p:sp>
        <p:nvSpPr>
          <p:cNvPr id="30" name="Text 28"/>
          <p:cNvSpPr/>
          <p:nvPr/>
        </p:nvSpPr>
        <p:spPr>
          <a:xfrm>
            <a:off x="704088" y="5010912"/>
            <a:ext cx="21031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쓰는 순간</a:t>
            </a:r>
            <a:endParaRPr lang="en-US" sz="1350" dirty="0"/>
          </a:p>
        </p:txBody>
      </p:sp>
      <p:sp>
        <p:nvSpPr>
          <p:cNvPr id="31" name="Shape 29"/>
          <p:cNvSpPr/>
          <p:nvPr/>
        </p:nvSpPr>
        <p:spPr>
          <a:xfrm>
            <a:off x="2944368" y="5010912"/>
            <a:ext cx="4340200" cy="786384"/>
          </a:xfrm>
          <a:prstGeom prst="rect">
            <a:avLst/>
          </a:prstGeom>
          <a:solidFill>
            <a:srgbClr val="FFFFFF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284568" y="5010912"/>
            <a:ext cx="4340200" cy="786384"/>
          </a:xfrm>
          <a:prstGeom prst="rect">
            <a:avLst/>
          </a:prstGeom>
          <a:solidFill>
            <a:srgbClr val="FFFFFF"/>
          </a:solidFill>
          <a:ln w="6350">
            <a:solidFill>
              <a:srgbClr val="E3E9E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172968" y="5010912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처음 프로젝트를 받을 때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513168" y="5010912"/>
            <a:ext cx="388300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SourceTree에서 목록이 사라졌을 때 다시 등록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566928" y="5943600"/>
            <a:ext cx="11057839" cy="566928"/>
          </a:xfrm>
          <a:prstGeom prst="roundRect">
            <a:avLst>
              <a:gd name="adj" fmla="val 12903"/>
            </a:avLst>
          </a:prstGeom>
          <a:solidFill>
            <a:srgbClr val="FBEAE4"/>
          </a:solidFill>
          <a:ln/>
        </p:spPr>
      </p:sp>
      <p:sp>
        <p:nvSpPr>
          <p:cNvPr id="36" name="Text 34"/>
          <p:cNvSpPr/>
          <p:nvPr/>
        </p:nvSpPr>
        <p:spPr>
          <a:xfrm>
            <a:off x="886968" y="5943600"/>
            <a:ext cx="10417759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줄 요약   </a:t>
            </a:r>
            <a:pPr indent="0" marL="0"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내려받는 건 Clone, 이미 있는 걸 목록에 넣는 건 Add.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학습 목표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WILL LEARN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매뉴얼을 마치면 GitHub 원격 저장소를 직접 구축하고 운영할 수 있습니다.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932688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932688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859536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 생성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859536" y="4160520"/>
            <a:ext cx="285689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GitHub에서 저장소를 만들고 Public/Private·README·.gitignore를 올바르게 선택합니다.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4374794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40554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4740554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700" dirty="0"/>
          </a:p>
        </p:txBody>
      </p:sp>
      <p:sp>
        <p:nvSpPr>
          <p:cNvPr id="15" name="Text 13"/>
          <p:cNvSpPr/>
          <p:nvPr/>
        </p:nvSpPr>
        <p:spPr>
          <a:xfrm>
            <a:off x="4667402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연결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667402" y="4160520"/>
            <a:ext cx="285689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저장소를 origin으로 연결하고 SourceTree·GitHub 인증을 설정합니다.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8182661" y="2057400"/>
            <a:ext cx="3442106" cy="3566160"/>
          </a:xfrm>
          <a:prstGeom prst="roundRect">
            <a:avLst>
              <a:gd name="adj" fmla="val 2125"/>
            </a:avLst>
          </a:prstGeom>
          <a:solidFill>
            <a:srgbClr val="F4F6F9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548421" y="2423160"/>
            <a:ext cx="822960" cy="82296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8548421" y="242316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700" dirty="0"/>
          </a:p>
        </p:txBody>
      </p:sp>
      <p:sp>
        <p:nvSpPr>
          <p:cNvPr id="20" name="Text 18"/>
          <p:cNvSpPr/>
          <p:nvPr/>
        </p:nvSpPr>
        <p:spPr>
          <a:xfrm>
            <a:off x="8475269" y="3474720"/>
            <a:ext cx="285689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및 동기화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8475269" y="4160520"/>
            <a:ext cx="285689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저장소를 Clone하고 Push·Pull로 여러 환경을 동기화하며 에러를 해결합니다.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Unrelated Histories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&amp; FIX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17320"/>
            <a:ext cx="11057839" cy="859536"/>
          </a:xfrm>
          <a:prstGeom prst="roundRect">
            <a:avLst>
              <a:gd name="adj" fmla="val 7447"/>
            </a:avLst>
          </a:prstGeom>
          <a:solidFill>
            <a:srgbClr val="16233A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1600200"/>
            <a:ext cx="128016" cy="128016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153619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발생하는 에러 메시지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24128" y="1847088"/>
            <a:ext cx="10234879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300" dirty="0">
                <a:solidFill>
                  <a:srgbClr val="FF9B8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fatal: refusing to merge unrelated histories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6928" y="2551176"/>
            <a:ext cx="5346040" cy="3666744"/>
          </a:xfrm>
          <a:prstGeom prst="roundRect">
            <a:avLst>
              <a:gd name="adj" fmla="val 1995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2752344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원인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3236976"/>
            <a:ext cx="4833976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로컬과 원격이 서로 다른 시작점을 가짐(공통 조상 없음)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GitHub에서 README로 저장소를 만들고,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로컬에서도 따로 git init 후 커밋한 경우 자주 발생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이력을 Git이 자동으로 이을 수 없음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78728" y="2551176"/>
            <a:ext cx="5346040" cy="3666744"/>
          </a:xfrm>
          <a:prstGeom prst="roundRect">
            <a:avLst>
              <a:gd name="adj" fmla="val 1995"/>
            </a:avLst>
          </a:prstGeom>
          <a:solidFill>
            <a:srgbClr val="E4F3EC"/>
          </a:solidFill>
          <a:ln/>
        </p:spPr>
      </p:sp>
      <p:sp>
        <p:nvSpPr>
          <p:cNvPr id="14" name="Text 12"/>
          <p:cNvSpPr/>
          <p:nvPr/>
        </p:nvSpPr>
        <p:spPr>
          <a:xfrm>
            <a:off x="6553048" y="2752344"/>
            <a:ext cx="479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34760" y="3236976"/>
            <a:ext cx="483397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--allow-unrelated-histories 옵션으로 강제 병합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병합 후 충돌이 있으면 정리하고 커밋</a:t>
            </a:r>
            <a:endParaRPr lang="en-US" sz="1350" dirty="0"/>
          </a:p>
          <a:p>
            <a:pPr marL="177800" indent="-177800">
              <a:lnSpc>
                <a:spcPct val="102000"/>
              </a:lnSpc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예방책: 처음부터 빈 저장소로 생성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34760" y="5102352"/>
            <a:ext cx="4833976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7" name="Text 15"/>
          <p:cNvSpPr/>
          <p:nvPr/>
        </p:nvSpPr>
        <p:spPr>
          <a:xfrm>
            <a:off x="6735928" y="5248656"/>
            <a:ext cx="4431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 \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--allow-unrelated-histories</a:t>
            </a:r>
            <a:endParaRPr lang="en-US" sz="12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페치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원격의 변경을 가져오되 내 작업에는 아직 합치지 않는 '확인만' 하는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원격에 어떤 새 커밋이 있는지 안전하게 살펴볼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가져온 내용은 origin/main 형태로 확인 후 원할 때 직접 병합합니다.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'Fetch 후 확인 → Merge'는 Pull보다 신중한 방식입니다.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fetch origin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확인 후 직접 병합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merge origin/main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 = Fetch + Merge. 급하지 않다면 Fetch로 먼저 확인하는 습관도 좋습니다.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Pull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풀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원격의 최신 변경을 가져와 내 로컬에 바로 합치는 동작입니다(Fetch + Merge).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 작업에서는 코딩을 시작하기 전 항상 먼저 Pull 하는 것이 안전합니다.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파일을 서로 고쳤다면 병합 충돌(Conflict)이 생길 수 있습니다.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충돌은 남길 코드를 고른 뒤 다시 add · commit 하면 해결됩니다.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621792"/>
          </a:xfrm>
          <a:prstGeom prst="roundRect">
            <a:avLst>
              <a:gd name="adj" fmla="val 8824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'작업 전 Pull'만 지켜도 협업 충돌의 대부분을 예방할 수 있습니다.</a:t>
            </a:r>
            <a:endParaRPr lang="en-US" sz="13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푸시 · 로컬 → 원격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저장소의 커밋을 원격 저장소(GitHub)로 업로드하는 동작입니다.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커밋만 하면 아직 내 PC에만 있고, Push 해야 팀·서버에 반영됩니다.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Push가 거부되면 대개 원격이 나보다 앞서 있다는 뜻 — 먼저 Pull 하세요.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작업이 끝나면 습관적으로 Push해 백업과 공유를 동시에 해결합니다.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621792"/>
          </a:xfrm>
          <a:prstGeom prst="roundRect">
            <a:avLst>
              <a:gd name="adj" fmla="val 8824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후 Push까지 한 세트로 — Push를 잊으면 팀은 여전히 이전 코드를 봅니다.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흐름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 → PUSH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매일의 작업은 결국 네 단계의 반복입니다.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380848" y="246888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3F5266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318108" y="278892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318108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3F52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518008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518008" y="38404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6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코드를 수정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895448" y="3108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3352648" y="246888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51616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289908" y="278892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15" name="Text 13"/>
          <p:cNvSpPr/>
          <p:nvPr/>
        </p:nvSpPr>
        <p:spPr>
          <a:xfrm>
            <a:off x="4289908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3489808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1900" dirty="0"/>
          </a:p>
        </p:txBody>
      </p:sp>
      <p:sp>
        <p:nvSpPr>
          <p:cNvPr id="17" name="Text 15"/>
          <p:cNvSpPr/>
          <p:nvPr/>
        </p:nvSpPr>
        <p:spPr>
          <a:xfrm>
            <a:off x="3489808" y="38404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6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커밋할 변경 선택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867248" y="3108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6324448" y="246888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F05032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261708" y="278892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7261708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6461608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461608" y="38404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6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이력으로 기록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839048" y="31089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25" name="Shape 23"/>
          <p:cNvSpPr/>
          <p:nvPr/>
        </p:nvSpPr>
        <p:spPr>
          <a:xfrm>
            <a:off x="9296248" y="2468880"/>
            <a:ext cx="2514600" cy="1737360"/>
          </a:xfrm>
          <a:prstGeom prst="roundRect">
            <a:avLst>
              <a:gd name="adj" fmla="val 5263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233508" y="2788920"/>
            <a:ext cx="640080" cy="6400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27" name="Text 25"/>
          <p:cNvSpPr/>
          <p:nvPr/>
        </p:nvSpPr>
        <p:spPr>
          <a:xfrm>
            <a:off x="10233508" y="27889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100" dirty="0"/>
          </a:p>
        </p:txBody>
      </p:sp>
      <p:sp>
        <p:nvSpPr>
          <p:cNvPr id="28" name="Text 26"/>
          <p:cNvSpPr/>
          <p:nvPr/>
        </p:nvSpPr>
        <p:spPr>
          <a:xfrm>
            <a:off x="9433408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900" dirty="0"/>
          </a:p>
        </p:txBody>
      </p:sp>
      <p:sp>
        <p:nvSpPr>
          <p:cNvPr id="29" name="Text 27"/>
          <p:cNvSpPr/>
          <p:nvPr/>
        </p:nvSpPr>
        <p:spPr>
          <a:xfrm>
            <a:off x="9433408" y="38404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6EC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원격에 반영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66928" y="4846320"/>
            <a:ext cx="11057839" cy="1097280"/>
          </a:xfrm>
          <a:prstGeom prst="roundRect">
            <a:avLst>
              <a:gd name="adj" fmla="val 6667"/>
            </a:avLst>
          </a:prstGeom>
          <a:solidFill>
            <a:srgbClr val="16233A"/>
          </a:solidFill>
          <a:ln/>
        </p:spPr>
      </p:sp>
      <p:sp>
        <p:nvSpPr>
          <p:cNvPr id="31" name="Text 29"/>
          <p:cNvSpPr/>
          <p:nvPr/>
        </p:nvSpPr>
        <p:spPr>
          <a:xfrm>
            <a:off x="886968" y="5029200"/>
            <a:ext cx="1041775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하나의 작업을 마무리하는 전형적인 명령 흐름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   →   git commit -m "메시지"   →   git push</a:t>
            </a:r>
            <a:endParaRPr lang="en-US" sz="12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커밋 이력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지금까지 쌓인 커밋을 시간 순서와 그래프로 확인하는 화면입니다.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각 커밋의 메시지·작성자·날짜·해시를 한눈에 봅니다.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브랜치가 갈라지고 합쳐지는 흐름을 그래프 선으로 확인합니다.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특정 커밋을 클릭하면 그때 무엇이 바뀌었는지(Diff)를 봅니다.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log --oneline --graph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원격 포함 이력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log --oneline --all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SourceTree의 History 탭이 바로 이 git log 를 시각화한 화면입니다.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실습 ①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REPOSITORY 생성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웹에서 새 원격 저장소를 직접 만들어 봅니다.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 로그인하고 New repository를 클릭한다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 이름을 프로젝트명과 동일하게 입력한다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Private을 선택한다(회사·개인 코드)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README·gitignore는 체크하지 않는다(빈 저장소)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repository로 저장소를 만든다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결과: 빈 저장소 URL 확보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https://github.com/me/my-app.git</a:t>
            </a:r>
            <a:endParaRPr lang="en-US" sz="12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실습 ②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 연결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저장소를 방금 만든 원격과 연결합니다.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프로젝트 폴더에서 저장소를 준비한다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저장소 URL을 복사한다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이름으로 remote를 추가한다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remote -v로 연결을 확인한다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origin이 보이면 연결 성공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init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add origin &lt;URL&gt;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-v</a:t>
            </a:r>
            <a:endParaRPr lang="en-US" sz="12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실습 ③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첫 PUSH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커밋을 원격으로 처음 올려 백업합니다.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파일을 만들고 저장한다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add로 변경을 스테이지에 올린다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의미 있는 메시지로 커밋한다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-u 옵션으로 첫 Push를 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웹에서 반영을 확인한다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207008"/>
          </a:xfrm>
          <a:prstGeom prst="roundRect">
            <a:avLst>
              <a:gd name="adj" fmla="val 4545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add .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commit -m "initial commit"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-u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실습 ④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다른 PC에서 CLONE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회사·집 등 다른 PC에서 같은 저장소를 이어받습니다.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폴더(또는 상위 폴더)로 이동한다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저장소 URL을 복사한다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clone으로 복제한다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폴더에 들어가 이력을 확인한다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최신 상태에서 바로 작업을 시작한다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workspace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&lt;URL&gt;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my-app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log --oneline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GitHub란?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GITHUB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저장소를 인터넷에 호스팅해 백업·공유·협업의 중심이 되는 원격 저장소(Remote) 서비스입니다.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886968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886968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2160" dirty="0"/>
          </a:p>
        </p:txBody>
      </p:sp>
      <p:sp>
        <p:nvSpPr>
          <p:cNvPr id="12" name="Text 10"/>
          <p:cNvSpPr/>
          <p:nvPr/>
        </p:nvSpPr>
        <p:spPr>
          <a:xfrm>
            <a:off x="859536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859536" y="4389120"/>
            <a:ext cx="285689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 모두가 origin으로 삼는 중앙 저장소 — 여기를 기준으로 코드를 주고받습니다.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4374794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94834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6" name="Text 14"/>
          <p:cNvSpPr/>
          <p:nvPr/>
        </p:nvSpPr>
        <p:spPr>
          <a:xfrm>
            <a:off x="4694834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</a:t>
            </a:r>
            <a:endParaRPr lang="en-US" sz="2160" dirty="0"/>
          </a:p>
        </p:txBody>
      </p:sp>
      <p:sp>
        <p:nvSpPr>
          <p:cNvPr id="17" name="Text 15"/>
          <p:cNvSpPr/>
          <p:nvPr/>
        </p:nvSpPr>
        <p:spPr>
          <a:xfrm>
            <a:off x="4667402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백업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4667402" y="4389120"/>
            <a:ext cx="285689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내 PC가 고장 나도 GitHub에 올려둔 코드와 이력은 그대로 남습니다.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182661" y="2697480"/>
            <a:ext cx="3442106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2700">
            <a:solidFill>
              <a:srgbClr val="E3E9EF"/>
            </a:solidFill>
            <a:prstDash val="solid"/>
          </a:ln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502701" y="3044952"/>
            <a:ext cx="658368" cy="658368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8502701" y="3044952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⇄</a:t>
            </a:r>
            <a:endParaRPr lang="en-US" sz="2160" dirty="0"/>
          </a:p>
        </p:txBody>
      </p:sp>
      <p:sp>
        <p:nvSpPr>
          <p:cNvPr id="22" name="Text 20"/>
          <p:cNvSpPr/>
          <p:nvPr/>
        </p:nvSpPr>
        <p:spPr>
          <a:xfrm>
            <a:off x="8475269" y="3886200"/>
            <a:ext cx="285689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협업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8475269" y="4389120"/>
            <a:ext cx="285689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여러 사람이 Push·Pull·Pull Request로 같은 프로젝트를 함께 개발합니다.</a:t>
            </a:r>
            <a:endParaRPr lang="en-US" sz="13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실습 ⑤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등록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603504" y="1444752"/>
            <a:ext cx="10984687" cy="640080"/>
          </a:xfrm>
          <a:prstGeom prst="roundRect">
            <a:avLst>
              <a:gd name="adj" fmla="val 8571"/>
            </a:avLst>
          </a:prstGeom>
          <a:solidFill>
            <a:srgbClr val="1B2A41"/>
          </a:solidFill>
          <a:ln/>
        </p:spPr>
      </p:sp>
      <p:sp>
        <p:nvSpPr>
          <p:cNvPr id="7" name="Text 5"/>
          <p:cNvSpPr/>
          <p:nvPr/>
        </p:nvSpPr>
        <p:spPr>
          <a:xfrm>
            <a:off x="841248" y="1444752"/>
            <a:ext cx="1050919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상황   </a:t>
            </a:r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Clone한 저장소를 SourceTree GUI에 등록해 관리합니다.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66928" y="2331720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9" name="Shape 7"/>
          <p:cNvSpPr/>
          <p:nvPr/>
        </p:nvSpPr>
        <p:spPr>
          <a:xfrm>
            <a:off x="749808" y="2450592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0" name="Text 8"/>
          <p:cNvSpPr/>
          <p:nvPr/>
        </p:nvSpPr>
        <p:spPr>
          <a:xfrm>
            <a:off x="749808" y="245059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80" dirty="0"/>
          </a:p>
        </p:txBody>
      </p:sp>
      <p:sp>
        <p:nvSpPr>
          <p:cNvPr id="11" name="Text 9"/>
          <p:cNvSpPr/>
          <p:nvPr/>
        </p:nvSpPr>
        <p:spPr>
          <a:xfrm>
            <a:off x="1435608" y="2368296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 상단 [＋]를 클릭한다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66928" y="3227832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749808" y="3346704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749808" y="334670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80" dirty="0"/>
          </a:p>
        </p:txBody>
      </p:sp>
      <p:sp>
        <p:nvSpPr>
          <p:cNvPr id="15" name="Text 13"/>
          <p:cNvSpPr/>
          <p:nvPr/>
        </p:nvSpPr>
        <p:spPr>
          <a:xfrm>
            <a:off x="1435608" y="3264408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탭을 선택한다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66928" y="4123944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17" name="Shape 15"/>
          <p:cNvSpPr/>
          <p:nvPr/>
        </p:nvSpPr>
        <p:spPr>
          <a:xfrm>
            <a:off x="749808" y="4242816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8" name="Text 16"/>
          <p:cNvSpPr/>
          <p:nvPr/>
        </p:nvSpPr>
        <p:spPr>
          <a:xfrm>
            <a:off x="749808" y="424281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1435608" y="4160520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Clone된 프로젝트 폴더를 지정한다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66928" y="5020056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1" name="Shape 19"/>
          <p:cNvSpPr/>
          <p:nvPr/>
        </p:nvSpPr>
        <p:spPr>
          <a:xfrm>
            <a:off x="749808" y="5138928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2" name="Text 20"/>
          <p:cNvSpPr/>
          <p:nvPr/>
        </p:nvSpPr>
        <p:spPr>
          <a:xfrm>
            <a:off x="749808" y="513892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80" dirty="0"/>
          </a:p>
        </p:txBody>
      </p:sp>
      <p:sp>
        <p:nvSpPr>
          <p:cNvPr id="23" name="Text 21"/>
          <p:cNvSpPr/>
          <p:nvPr/>
        </p:nvSpPr>
        <p:spPr>
          <a:xfrm>
            <a:off x="1435608" y="5056632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저장소가 목록에 추가된다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566928" y="5916168"/>
            <a:ext cx="6400800" cy="749808"/>
          </a:xfrm>
          <a:prstGeom prst="roundRect">
            <a:avLst>
              <a:gd name="adj" fmla="val 9756"/>
            </a:avLst>
          </a:prstGeom>
          <a:solidFill>
            <a:srgbClr val="F4F6F9"/>
          </a:solidFill>
          <a:ln/>
        </p:spPr>
      </p:sp>
      <p:sp>
        <p:nvSpPr>
          <p:cNvPr id="25" name="Shape 23"/>
          <p:cNvSpPr/>
          <p:nvPr/>
        </p:nvSpPr>
        <p:spPr>
          <a:xfrm>
            <a:off x="749808" y="6035040"/>
            <a:ext cx="512064" cy="512064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6" name="Text 24"/>
          <p:cNvSpPr/>
          <p:nvPr/>
        </p:nvSpPr>
        <p:spPr>
          <a:xfrm>
            <a:off x="749808" y="603504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80" dirty="0"/>
          </a:p>
        </p:txBody>
      </p:sp>
      <p:sp>
        <p:nvSpPr>
          <p:cNvPr id="27" name="Text 25"/>
          <p:cNvSpPr/>
          <p:nvPr/>
        </p:nvSpPr>
        <p:spPr>
          <a:xfrm>
            <a:off x="1435608" y="5952744"/>
            <a:ext cx="5349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History·File Status를 화면에서 확인한다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287768" y="2313432"/>
            <a:ext cx="433699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전체 명령 흐름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287768" y="2624328"/>
            <a:ext cx="433699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30" name="Text 28"/>
          <p:cNvSpPr/>
          <p:nvPr/>
        </p:nvSpPr>
        <p:spPr>
          <a:xfrm>
            <a:off x="7488936" y="2770632"/>
            <a:ext cx="393466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GUI 작업 (명령어 불필요)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[＋] → Add → 폴더 선택</a:t>
            </a:r>
            <a:endParaRPr lang="en-US" sz="12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README 때문에 PUSH 실패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GitHub에서 README를 체크해 저장소를 만든 뒤, 로컬 프로젝트를 Push하면 거부됩니다.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원격에 로컬에는 없는 커밋(README)이 이미 존재합니다.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상태의 Push는 non-fast-forward로 거부(rejected)됩니다.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저장소로 만들면 애초에 발생하지 않습니다.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만들었다면 unrelated histories 옵션으로 먼저 병합한 뒤 Push하세요.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pull origin main \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--allow-unrelated-histories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origin main</a:t>
            </a:r>
            <a:endParaRPr lang="en-US" sz="12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잘못된 REMOTE URL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Push·Pull이 되지 않거나 'not found'가 뜨는데 원인을 못 찾는 상황입니다.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 오타, 끝의 .git 누락, HTTPS/SSH 형식 혼동이 흔한 원인입니다.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 이름을 바꾼 뒤 옛 URL이 그대로 남아 있기도 합니다.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먼저 git remote -v로 현재 URL을 확인하세요.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틀렸다면 set-url로 올바른 주소로 교체하면 바로 해결됩니다.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-v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set-url \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origin &lt;올바른URL&gt;</a:t>
            </a:r>
            <a:endParaRPr lang="en-US" sz="12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실수 사례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위치 오류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554480"/>
            <a:ext cx="11057839" cy="1371600"/>
          </a:xfrm>
          <a:prstGeom prst="roundRect">
            <a:avLst>
              <a:gd name="adj" fmla="val 5333"/>
            </a:avLst>
          </a:prstGeom>
          <a:solidFill>
            <a:srgbClr val="FBE7E4"/>
          </a:solidFill>
          <a:ln/>
        </p:spPr>
      </p:sp>
      <p:sp>
        <p:nvSpPr>
          <p:cNvPr id="7" name="Shape 5"/>
          <p:cNvSpPr/>
          <p:nvPr/>
        </p:nvSpPr>
        <p:spPr>
          <a:xfrm>
            <a:off x="886968" y="1874520"/>
            <a:ext cx="731520" cy="731520"/>
          </a:xfrm>
          <a:prstGeom prst="ellipse">
            <a:avLst/>
          </a:prstGeom>
          <a:solidFill>
            <a:srgbClr val="D6493B"/>
          </a:solidFill>
          <a:ln/>
        </p:spPr>
      </p:sp>
      <p:sp>
        <p:nvSpPr>
          <p:cNvPr id="8" name="Text 6"/>
          <p:cNvSpPr/>
          <p:nvPr/>
        </p:nvSpPr>
        <p:spPr>
          <a:xfrm>
            <a:off x="886968" y="1874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847088" y="1737360"/>
            <a:ext cx="941191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64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무엇이 문제인가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47088" y="2121408"/>
            <a:ext cx="941191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원하지 않은 경로에 Clone되거나, 폴더가 repo/repo처럼 중첩되는 상황입니다.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03504" y="3154680"/>
            <a:ext cx="11057839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왜 생기나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03504" y="3474720"/>
            <a:ext cx="11057839" cy="9509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현재 작업 경로를 확인하지 않고 Clone을 실행했습니다.</a:t>
            </a:r>
            <a:endParaRPr lang="en-US" sz="1400" dirty="0"/>
          </a:p>
          <a:p>
            <a:pPr marL="177800" indent="-177800">
              <a:lnSpc>
                <a:spcPct val="102000"/>
              </a:lnSpc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프로젝트 폴더 안에 들어간 상태에서 다시 Clone했습니다.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572000"/>
            <a:ext cx="11057839" cy="1737360"/>
          </a:xfrm>
          <a:prstGeom prst="roundRect">
            <a:avLst>
              <a:gd name="adj" fmla="val 4211"/>
            </a:avLst>
          </a:prstGeom>
          <a:solidFill>
            <a:srgbClr val="E4F3EC"/>
          </a:solidFill>
          <a:ln/>
        </p:spPr>
      </p:sp>
      <p:sp>
        <p:nvSpPr>
          <p:cNvPr id="14" name="Shape 12"/>
          <p:cNvSpPr/>
          <p:nvPr/>
        </p:nvSpPr>
        <p:spPr>
          <a:xfrm>
            <a:off x="886968" y="4864608"/>
            <a:ext cx="731520" cy="7315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5" name="Text 13"/>
          <p:cNvSpPr/>
          <p:nvPr/>
        </p:nvSpPr>
        <p:spPr>
          <a:xfrm>
            <a:off x="886968" y="4864608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1847088" y="4773168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9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해결 · 예방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847088" y="5138928"/>
            <a:ext cx="5486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 전에 현재 위치(pwd)를 확인하고, 빈 상위 폴더에서 실행하세요.</a:t>
            </a:r>
            <a:endParaRPr lang="en-US" sz="13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SourceTree에서는 대상 폴더 경로를 직접 지정해 위치를 통제합니다.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7607808" y="4864608"/>
            <a:ext cx="4016959" cy="1143000"/>
          </a:xfrm>
          <a:prstGeom prst="roundRect">
            <a:avLst>
              <a:gd name="adj" fmla="val 4800"/>
            </a:avLst>
          </a:prstGeom>
          <a:solidFill>
            <a:srgbClr val="16233A"/>
          </a:solidFill>
          <a:ln/>
        </p:spPr>
      </p:sp>
      <p:sp>
        <p:nvSpPr>
          <p:cNvPr id="19" name="Text 17"/>
          <p:cNvSpPr/>
          <p:nvPr/>
        </p:nvSpPr>
        <p:spPr>
          <a:xfrm>
            <a:off x="7808976" y="5010912"/>
            <a:ext cx="3614623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pwd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cd ~/workspace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&lt;URL&gt;</a:t>
            </a:r>
            <a:endParaRPr lang="en-US" sz="12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베스트 프랙티스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습관만 지켜도 GitHub 구축에서 겪는 사고의 대부분을 피할 수 있습니다.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841248" y="235000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9" name="Text 7"/>
          <p:cNvSpPr/>
          <p:nvPr/>
        </p:nvSpPr>
        <p:spPr>
          <a:xfrm>
            <a:off x="841248" y="2350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1481328" y="233172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Repository로 생성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41248" y="292608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로컬을 올릴 땐 README·gitignore 없이 시작합니다.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74794" y="205740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4649114" y="235000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4" name="Text 12"/>
          <p:cNvSpPr/>
          <p:nvPr/>
        </p:nvSpPr>
        <p:spPr>
          <a:xfrm>
            <a:off x="4649114" y="2350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5289194" y="233172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Clone은 빈 폴더에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649114" y="292608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대상 폴더가 비어 있어야 Clone이 성공합니다.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182661" y="205740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18" name="Shape 16"/>
          <p:cNvSpPr/>
          <p:nvPr/>
        </p:nvSpPr>
        <p:spPr>
          <a:xfrm>
            <a:off x="8456981" y="235000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19" name="Text 17"/>
          <p:cNvSpPr/>
          <p:nvPr/>
        </p:nvSpPr>
        <p:spPr>
          <a:xfrm>
            <a:off x="8456981" y="235000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9097061" y="233172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 + OAuth 인증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456981" y="292608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초보는 설정이 간단한 HTTPS로 시작합니다.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566928" y="393192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23" name="Shape 21"/>
          <p:cNvSpPr/>
          <p:nvPr/>
        </p:nvSpPr>
        <p:spPr>
          <a:xfrm>
            <a:off x="841248" y="422452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24" name="Text 22"/>
          <p:cNvSpPr/>
          <p:nvPr/>
        </p:nvSpPr>
        <p:spPr>
          <a:xfrm>
            <a:off x="841248" y="4224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25" name="Text 23"/>
          <p:cNvSpPr/>
          <p:nvPr/>
        </p:nvSpPr>
        <p:spPr>
          <a:xfrm>
            <a:off x="1481328" y="420624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URL은 remote -v로 확인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41248" y="480060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문제가 생기면 가장 먼저 원격 주소를 점검합니다.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4374794" y="393192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28" name="Shape 26"/>
          <p:cNvSpPr/>
          <p:nvPr/>
        </p:nvSpPr>
        <p:spPr>
          <a:xfrm>
            <a:off x="4649114" y="422452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29" name="Text 27"/>
          <p:cNvSpPr/>
          <p:nvPr/>
        </p:nvSpPr>
        <p:spPr>
          <a:xfrm>
            <a:off x="4649114" y="4224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30" name="Text 28"/>
          <p:cNvSpPr/>
          <p:nvPr/>
        </p:nvSpPr>
        <p:spPr>
          <a:xfrm>
            <a:off x="5289194" y="420624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공유 브랜치 force 금지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4649114" y="480060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 등 공유 브랜치엔 강제 Push하지 않습니다.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8182661" y="3931920"/>
            <a:ext cx="3442106" cy="1600200"/>
          </a:xfrm>
          <a:prstGeom prst="roundRect">
            <a:avLst>
              <a:gd name="adj" fmla="val 4571"/>
            </a:avLst>
          </a:prstGeom>
          <a:solidFill>
            <a:srgbClr val="F4F6F9"/>
          </a:solidFill>
          <a:ln/>
        </p:spPr>
      </p:sp>
      <p:sp>
        <p:nvSpPr>
          <p:cNvPr id="33" name="Shape 31"/>
          <p:cNvSpPr/>
          <p:nvPr/>
        </p:nvSpPr>
        <p:spPr>
          <a:xfrm>
            <a:off x="8456981" y="4224528"/>
            <a:ext cx="502920" cy="502920"/>
          </a:xfrm>
          <a:prstGeom prst="ellipse">
            <a:avLst/>
          </a:prstGeom>
          <a:solidFill>
            <a:srgbClr val="2E9E6B"/>
          </a:solidFill>
          <a:ln/>
        </p:spPr>
      </p:sp>
      <p:sp>
        <p:nvSpPr>
          <p:cNvPr id="34" name="Text 32"/>
          <p:cNvSpPr/>
          <p:nvPr/>
        </p:nvSpPr>
        <p:spPr>
          <a:xfrm>
            <a:off x="8456981" y="4224528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9097061" y="4206240"/>
            <a:ext cx="234482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이름 관례 유지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8456981" y="4800600"/>
            <a:ext cx="28934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3000"/>
              </a:lnSpc>
              <a:buNone/>
            </a:pPr>
            <a:r>
              <a:rPr lang="en-US" sz="12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기본 원격은 origin 그대로 두어 혼동을 줄입니다.</a:t>
            </a:r>
            <a:endParaRPr lang="en-US" sz="12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구축 체크리스트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SETUP CHECKLIST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 구축은 이 네 단계를 순서대로 밟으면 됩니다.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142909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142909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65836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4980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저장소를 생성한다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022778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343425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29642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5" name="Text 13"/>
          <p:cNvSpPr/>
          <p:nvPr/>
        </p:nvSpPr>
        <p:spPr>
          <a:xfrm>
            <a:off x="429642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352569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Remote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61713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origin으로 연결한다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890108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19" name="Shape 17"/>
          <p:cNvSpPr/>
          <p:nvPr/>
        </p:nvSpPr>
        <p:spPr>
          <a:xfrm>
            <a:off x="6301588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24384F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163753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1" name="Text 19"/>
          <p:cNvSpPr/>
          <p:nvPr/>
        </p:nvSpPr>
        <p:spPr>
          <a:xfrm>
            <a:off x="7163753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393028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Clone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6484468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폴더에 복제한다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8757437" y="3200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400" dirty="0"/>
          </a:p>
        </p:txBody>
      </p:sp>
      <p:sp>
        <p:nvSpPr>
          <p:cNvPr id="25" name="Shape 23"/>
          <p:cNvSpPr/>
          <p:nvPr/>
        </p:nvSpPr>
        <p:spPr>
          <a:xfrm>
            <a:off x="9168917" y="2286000"/>
            <a:ext cx="2455850" cy="2286000"/>
          </a:xfrm>
          <a:prstGeom prst="roundRect">
            <a:avLst>
              <a:gd name="adj" fmla="val 4000"/>
            </a:avLst>
          </a:prstGeom>
          <a:solidFill>
            <a:srgbClr val="1B2A41"/>
          </a:solidFill>
          <a:ln/>
          <a:effectLst>
            <a:outerShdw sx="100000" sy="100000" kx="0" ky="0" algn="bl" rotWithShape="0" blurRad="88900" dist="25400" dir="5400000">
              <a:srgbClr val="9AA7B3">
                <a:alpha val="2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10031082" y="2651760"/>
            <a:ext cx="731520" cy="73152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7" name="Text 25"/>
          <p:cNvSpPr/>
          <p:nvPr/>
        </p:nvSpPr>
        <p:spPr>
          <a:xfrm>
            <a:off x="10031082" y="265176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9260357" y="3520440"/>
            <a:ext cx="227297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9351797" y="4023360"/>
            <a:ext cx="209009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-u origin main 으로 올린다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566928" y="5074920"/>
            <a:ext cx="11057839" cy="1051560"/>
          </a:xfrm>
          <a:prstGeom prst="roundRect">
            <a:avLst>
              <a:gd name="adj" fmla="val 6957"/>
            </a:avLst>
          </a:prstGeom>
          <a:solidFill>
            <a:srgbClr val="FBEAE4"/>
          </a:solidFill>
          <a:ln/>
        </p:spPr>
      </p:sp>
      <p:sp>
        <p:nvSpPr>
          <p:cNvPr id="31" name="Text 29"/>
          <p:cNvSpPr/>
          <p:nvPr/>
        </p:nvSpPr>
        <p:spPr>
          <a:xfrm>
            <a:off x="886968" y="5230368"/>
            <a:ext cx="1041775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  </a:t>
            </a:r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'빈 저장소 · 빈 폴더 · 올바른 URL' 세 가지만 지키면 이 장에서 다룬 에러는 거의 만나지 않습니다.</a:t>
            </a:r>
            <a:endParaRPr lang="en-US" sz="15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1B2A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40080"/>
            <a:ext cx="2103120" cy="457200"/>
          </a:xfrm>
          <a:prstGeom prst="roundRect">
            <a:avLst>
              <a:gd name="adj" fmla="val 50000"/>
            </a:avLst>
          </a:prstGeom>
          <a:solidFill>
            <a:srgbClr val="24384F"/>
          </a:solidFill>
          <a:ln w="12700">
            <a:solidFill>
              <a:srgbClr val="F050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66928" y="64008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66928" y="123444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요약 — GitHub 구축 완료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66928" y="228600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6" name="Shape 4"/>
          <p:cNvSpPr/>
          <p:nvPr/>
        </p:nvSpPr>
        <p:spPr>
          <a:xfrm>
            <a:off x="822960" y="260604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7" name="Text 5"/>
          <p:cNvSpPr/>
          <p:nvPr/>
        </p:nvSpPr>
        <p:spPr>
          <a:xfrm>
            <a:off x="1024128" y="256032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구축 흐름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024128" y="303580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 생성 → Remote(origin) 연결 → Clone·Push로 동기화.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324448" y="228600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0" name="Shape 8"/>
          <p:cNvSpPr/>
          <p:nvPr/>
        </p:nvSpPr>
        <p:spPr>
          <a:xfrm>
            <a:off x="6580480" y="260604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6781648" y="256032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안전한 생성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781648" y="303580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로컬을 올릴 땐 빈 저장소, Clone은 빈 폴더에서.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66928" y="420624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4" name="Shape 12"/>
          <p:cNvSpPr/>
          <p:nvPr/>
        </p:nvSpPr>
        <p:spPr>
          <a:xfrm>
            <a:off x="822960" y="452628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5" name="Text 13"/>
          <p:cNvSpPr/>
          <p:nvPr/>
        </p:nvSpPr>
        <p:spPr>
          <a:xfrm>
            <a:off x="1024128" y="448056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에러 대응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1024128" y="495604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found·unrelated histories·clone 실패의 원인과 해결을 익혔다.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324448" y="4206240"/>
            <a:ext cx="5300320" cy="1600200"/>
          </a:xfrm>
          <a:prstGeom prst="roundRect">
            <a:avLst>
              <a:gd name="adj" fmla="val 5143"/>
            </a:avLst>
          </a:prstGeom>
          <a:solidFill>
            <a:srgbClr val="24384F"/>
          </a:solidFill>
          <a:ln/>
        </p:spPr>
      </p:sp>
      <p:sp>
        <p:nvSpPr>
          <p:cNvPr id="18" name="Shape 16"/>
          <p:cNvSpPr/>
          <p:nvPr/>
        </p:nvSpPr>
        <p:spPr>
          <a:xfrm>
            <a:off x="6580480" y="4526280"/>
            <a:ext cx="54864" cy="96012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6781648" y="4480560"/>
            <a:ext cx="466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동기화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6781648" y="4956048"/>
            <a:ext cx="461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400" dirty="0">
                <a:solidFill>
                  <a:srgbClr val="D5DEE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Fetch·Pull로 받고 Commit·Push로 올려 여러 환경을 맞춘다.</a:t>
            </a:r>
            <a:endParaRPr 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050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3" name="Shape 1"/>
          <p:cNvSpPr/>
          <p:nvPr/>
        </p:nvSpPr>
        <p:spPr>
          <a:xfrm>
            <a:off x="566928" y="1737360"/>
            <a:ext cx="2743200" cy="502920"/>
          </a:xfrm>
          <a:prstGeom prst="roundRect">
            <a:avLst>
              <a:gd name="adj" fmla="val 49091"/>
            </a:avLst>
          </a:prstGeom>
          <a:solidFill>
            <a:srgbClr val="FFFFFF"/>
          </a:solidFill>
          <a:ln/>
        </p:spPr>
      </p:sp>
      <p:sp>
        <p:nvSpPr>
          <p:cNvPr id="4" name="Text 2"/>
          <p:cNvSpPr/>
          <p:nvPr/>
        </p:nvSpPr>
        <p:spPr>
          <a:xfrm>
            <a:off x="566928" y="173736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100" kern="0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· 3권 예고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66928" y="2514600"/>
            <a:ext cx="106984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A/B 노트북 운영 및 동기화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566928" y="36118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대 이상의 PC를 오가며 하나의 저장소를 안전하게 동기화하는 실전 워크플로우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6692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시작 = Pull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39996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358284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작업 종료 = Push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233008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6415888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충돌 예방 루틴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066047" y="4572000"/>
            <a:ext cx="255872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9248927" y="4572000"/>
            <a:ext cx="2192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기기 간 동기화 전략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66928" y="5852160"/>
            <a:ext cx="10698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F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이제 저장소를 만들 줄 아는 당신, 다음은 여러 기기에서 끊김 없이 이어 작업할 차례입니다.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 생성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REPOSITORY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96112" y="141732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15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GitHub에서 새 저장소를 만들 때 정하는 주요 옵션입니다.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20574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8" name="Shape 6"/>
          <p:cNvSpPr/>
          <p:nvPr/>
        </p:nvSpPr>
        <p:spPr>
          <a:xfrm>
            <a:off x="886968" y="2441448"/>
            <a:ext cx="914400" cy="9144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9" name="Text 7"/>
          <p:cNvSpPr/>
          <p:nvPr/>
        </p:nvSpPr>
        <p:spPr>
          <a:xfrm>
            <a:off x="886968" y="244144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◈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2075688" y="2350008"/>
            <a:ext cx="360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/ Private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075688" y="2834640"/>
            <a:ext cx="3608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공개 저장소는 누구나 볼 수 있고, 비공개는 초대한 사람만 접근합니다. 개인·회사 코드는 Private.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278728" y="20574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13" name="Shape 11"/>
          <p:cNvSpPr/>
          <p:nvPr/>
        </p:nvSpPr>
        <p:spPr>
          <a:xfrm>
            <a:off x="6598768" y="2441448"/>
            <a:ext cx="914400" cy="9144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4" name="Text 12"/>
          <p:cNvSpPr/>
          <p:nvPr/>
        </p:nvSpPr>
        <p:spPr>
          <a:xfrm>
            <a:off x="6598768" y="244144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≡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7787488" y="2350008"/>
            <a:ext cx="360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README 추가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787488" y="2834640"/>
            <a:ext cx="3608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체크하면 초기 커밋이 생깁니다. 로컬 프로젝트를 올릴 계획이면 체크하지 않는 편이 안전합니다.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66928" y="41148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18" name="Shape 16"/>
          <p:cNvSpPr/>
          <p:nvPr/>
        </p:nvSpPr>
        <p:spPr>
          <a:xfrm>
            <a:off x="886968" y="4498848"/>
            <a:ext cx="914400" cy="9144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19" name="Text 17"/>
          <p:cNvSpPr/>
          <p:nvPr/>
        </p:nvSpPr>
        <p:spPr>
          <a:xfrm>
            <a:off x="886968" y="449884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2075688" y="4407408"/>
            <a:ext cx="360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.gitignore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2075688" y="4892040"/>
            <a:ext cx="3608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node_modules·.env 등 올리면 안 되는 파일을 언어·프레임워크 템플릿으로 미리 제외합니다.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278728" y="4114800"/>
            <a:ext cx="5346040" cy="1783080"/>
          </a:xfrm>
          <a:prstGeom prst="roundRect">
            <a:avLst>
              <a:gd name="adj" fmla="val 4103"/>
            </a:avLst>
          </a:prstGeom>
          <a:solidFill>
            <a:srgbClr val="F4F6F9"/>
          </a:solidFill>
          <a:ln/>
        </p:spPr>
      </p:sp>
      <p:sp>
        <p:nvSpPr>
          <p:cNvPr id="23" name="Shape 21"/>
          <p:cNvSpPr/>
          <p:nvPr/>
        </p:nvSpPr>
        <p:spPr>
          <a:xfrm>
            <a:off x="6598768" y="4498848"/>
            <a:ext cx="914400" cy="914400"/>
          </a:xfrm>
          <a:prstGeom prst="ellipse">
            <a:avLst/>
          </a:prstGeom>
          <a:solidFill>
            <a:srgbClr val="F05032"/>
          </a:solidFill>
          <a:ln/>
        </p:spPr>
      </p:sp>
      <p:sp>
        <p:nvSpPr>
          <p:cNvPr id="24" name="Text 22"/>
          <p:cNvSpPr/>
          <p:nvPr/>
        </p:nvSpPr>
        <p:spPr>
          <a:xfrm>
            <a:off x="6598768" y="4498848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⧉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7787488" y="4407408"/>
            <a:ext cx="3608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License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787488" y="4892040"/>
            <a:ext cx="3608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4000"/>
              </a:lnSpc>
              <a:buNone/>
            </a:pPr>
            <a:r>
              <a:rPr lang="en-US" sz="130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오픈소스로 공개한다면 사용 조건을 정하는 라이선스를 선택합니다(회사 코드는 보통 생략).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README 생성 여부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EMPTY REPO RECOMMENDED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 프로젝트를 GitHub에 올릴 계획이라면, README 없이 '빈 저장소'로 만드는 것이 안전합니다.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GitHub에서 README를 체크해 만들면 원격에 이미 커밋 1개가 생깁니다.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로컬에도 따로 커밋이 있으면 두 이력이 달라 첫 Push가 거부(rejected)됩니다.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빈 저장소로 시작하면 로컬 커밋을 그대로 Push할 수 있어 충돌이 없습니다.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914400"/>
          </a:xfrm>
          <a:prstGeom prst="roundRect">
            <a:avLst>
              <a:gd name="adj" fmla="val 6000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빈 저장소 → 로컬 Push (충돌 없음)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push -u origin main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이미 README를 만들었다면 → git pull origin main --allow-unrelated-histories 로 합친 뒤 Push.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Repository 이름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NAMING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 이름은 로컬 프로젝트 폴더명과 동일하게 맞추면 혼동을 줄일 수 있습니다.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소문자와 하이픈(-) 조합을 권장합니다 — 예: my-english-app.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공백·한글·특수문자는 URL 문제를 일으킬 수 있어 피합니다.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이름은 나중에 바꿀 수 있지만 저장소 URL이 함께 바뀌므로 처음에 신중히 정합니다.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792224"/>
          </a:xfrm>
          <a:prstGeom prst="roundRect">
            <a:avLst>
              <a:gd name="adj" fmla="val 3061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좋은 예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my-project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toeic-word-api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피할 예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My Project (공백)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폴더명 = 저장소명 = origin URL 끝부분을 일치시키면 어느 PC에서든 헷갈리지 않습니다.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HTTPS와 SSH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CONNECTION METHODS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 저장소에 접속하는 두 가지 방식입니다. 초보자는 설정이 간단한 HTTPS를 권장합니다.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66928" y="2697480"/>
            <a:ext cx="5346040" cy="2743200"/>
          </a:xfrm>
          <a:prstGeom prst="roundRect">
            <a:avLst>
              <a:gd name="adj" fmla="val 2667"/>
            </a:avLst>
          </a:prstGeom>
          <a:solidFill>
            <a:srgbClr val="FBEAE4"/>
          </a:solidFill>
          <a:ln/>
        </p:spPr>
      </p:sp>
      <p:sp>
        <p:nvSpPr>
          <p:cNvPr id="10" name="Shape 8"/>
          <p:cNvSpPr/>
          <p:nvPr/>
        </p:nvSpPr>
        <p:spPr>
          <a:xfrm>
            <a:off x="886968" y="3017520"/>
            <a:ext cx="2194560" cy="502920"/>
          </a:xfrm>
          <a:prstGeom prst="roundRect">
            <a:avLst>
              <a:gd name="adj" fmla="val 49091"/>
            </a:avLst>
          </a:prstGeom>
          <a:solidFill>
            <a:srgbClr val="F05032"/>
          </a:solidFill>
          <a:ln/>
        </p:spPr>
      </p:sp>
      <p:sp>
        <p:nvSpPr>
          <p:cNvPr id="11" name="Text 9"/>
          <p:cNvSpPr/>
          <p:nvPr/>
        </p:nvSpPr>
        <p:spPr>
          <a:xfrm>
            <a:off x="886968" y="30175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310128" y="3081528"/>
            <a:ext cx="232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권장 · 초보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86968" y="3749040"/>
            <a:ext cx="4705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URL이 https://github.com/... 형태로 간단합니다. 처음 Push 때 브라우저 OAuth 또는 토큰으로 인증합니다.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6278728" y="2697480"/>
            <a:ext cx="5346040" cy="2743200"/>
          </a:xfrm>
          <a:prstGeom prst="roundRect">
            <a:avLst>
              <a:gd name="adj" fmla="val 2667"/>
            </a:avLst>
          </a:prstGeom>
          <a:solidFill>
            <a:srgbClr val="F4F6F9"/>
          </a:solidFill>
          <a:ln/>
        </p:spPr>
      </p:sp>
      <p:sp>
        <p:nvSpPr>
          <p:cNvPr id="15" name="Shape 13"/>
          <p:cNvSpPr/>
          <p:nvPr/>
        </p:nvSpPr>
        <p:spPr>
          <a:xfrm>
            <a:off x="6598768" y="3017520"/>
            <a:ext cx="2194560" cy="502920"/>
          </a:xfrm>
          <a:prstGeom prst="roundRect">
            <a:avLst>
              <a:gd name="adj" fmla="val 49091"/>
            </a:avLst>
          </a:prstGeom>
          <a:solidFill>
            <a:srgbClr val="1B2A41"/>
          </a:solidFill>
          <a:ln/>
        </p:spPr>
      </p:sp>
      <p:sp>
        <p:nvSpPr>
          <p:cNvPr id="16" name="Text 14"/>
          <p:cNvSpPr/>
          <p:nvPr/>
        </p:nvSpPr>
        <p:spPr>
          <a:xfrm>
            <a:off x="6598768" y="3017520"/>
            <a:ext cx="2194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SSH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9021928" y="3081528"/>
            <a:ext cx="2328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익숙해지면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598768" y="3749040"/>
            <a:ext cx="4705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3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git@github.com:... 형태. 공개키를 미리 등록해두면 매번 인증 없이 편리하지만 초기 설정이 필요합니다.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SourceTree와 GitHub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CONNECTING THE GUI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SourceTree에 GitHub 계정을 연결하면 Push·Pull을 버튼 클릭만으로 처리할 수 있습니다.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11057839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 → Options → Authentication 에서 GitHub 계정을 OAuth로 추가합니다.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번 인증해두면 이후 Push·Pull 시 자동으로 인증됩니다.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저장소의 Remote(origin)만 연결하면 GUI에서 바로 동기화가 가능합니다.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1" name="Text 9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SourceTree가 하는 모든 동작은 내부적으로 동일한 git push / git pull 명령을 실행합니다.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02920"/>
            <a:ext cx="201168" cy="201168"/>
          </a:xfrm>
          <a:prstGeom prst="roundRect">
            <a:avLst>
              <a:gd name="adj" fmla="val 22727"/>
            </a:avLst>
          </a:prstGeom>
          <a:solidFill>
            <a:srgbClr val="F05032"/>
          </a:solidFill>
          <a:ln/>
        </p:spPr>
      </p:sp>
      <p:sp>
        <p:nvSpPr>
          <p:cNvPr id="3" name="Text 1"/>
          <p:cNvSpPr/>
          <p:nvPr/>
        </p:nvSpPr>
        <p:spPr>
          <a:xfrm>
            <a:off x="896112" y="329184"/>
            <a:ext cx="89611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Origin이란?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896112" y="932688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050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DEFAULT REMOTE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11002975" y="45720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66928" y="1463040"/>
            <a:ext cx="11057839" cy="841248"/>
          </a:xfrm>
          <a:prstGeom prst="roundRect">
            <a:avLst>
              <a:gd name="adj" fmla="val 8696"/>
            </a:avLst>
          </a:prstGeom>
          <a:solidFill>
            <a:srgbClr val="FBEAE4"/>
          </a:solidFill>
          <a:ln/>
        </p:spPr>
      </p:sp>
      <p:sp>
        <p:nvSpPr>
          <p:cNvPr id="7" name="Shape 5"/>
          <p:cNvSpPr/>
          <p:nvPr/>
        </p:nvSpPr>
        <p:spPr>
          <a:xfrm>
            <a:off x="768096" y="1645920"/>
            <a:ext cx="54864" cy="475488"/>
          </a:xfrm>
          <a:prstGeom prst="rect">
            <a:avLst/>
          </a:prstGeom>
          <a:solidFill>
            <a:srgbClr val="F05032"/>
          </a:solidFill>
          <a:ln/>
        </p:spPr>
      </p:sp>
      <p:sp>
        <p:nvSpPr>
          <p:cNvPr id="8" name="Text 6"/>
          <p:cNvSpPr/>
          <p:nvPr/>
        </p:nvSpPr>
        <p:spPr>
          <a:xfrm>
            <a:off x="950976" y="1572768"/>
            <a:ext cx="10417759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정의  </a:t>
            </a:r>
            <a:pPr indent="0" marL="0">
              <a:lnSpc>
                <a:spcPct val="105000"/>
              </a:lnSpc>
              <a:buNone/>
            </a:pPr>
            <a:r>
              <a:rPr lang="en-US" sz="14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origin은 '기본 원격 저장소'를 가리키는 관례적 별칭(alias)입니다.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03504" y="2697480"/>
            <a:ext cx="612648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clone을 하면 복제해 온 원격이 자동으로 origin으로 설정됩니다.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git push origin main 은 'origin이라는 원격의 main 브랜치로 올려라'는 뜻입니다.</a:t>
            </a:r>
            <a:endParaRPr lang="en-US" sz="1550" dirty="0"/>
          </a:p>
          <a:p>
            <a:pPr marL="177800" indent="-177800">
              <a:lnSpc>
                <a:spcPct val="102000"/>
              </a:lnSpc>
              <a:spcAft>
                <a:spcPts val="1200"/>
              </a:spcAft>
              <a:buSzPct val="100000"/>
              <a:buChar char="•"/>
            </a:pPr>
            <a:r>
              <a:rPr lang="en-US" sz="1550" dirty="0">
                <a:solidFill>
                  <a:srgbClr val="51616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원격은 여러 개 둘 수 있지만, 주 저장소에는 관례상 origin 이름을 씁니다.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013448" y="2651760"/>
            <a:ext cx="461131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93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명령어 · 참고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13448" y="2999232"/>
            <a:ext cx="4611319" cy="1499616"/>
          </a:xfrm>
          <a:prstGeom prst="roundRect">
            <a:avLst>
              <a:gd name="adj" fmla="val 3659"/>
            </a:avLst>
          </a:prstGeom>
          <a:solidFill>
            <a:srgbClr val="16233A"/>
          </a:solidFill>
          <a:ln/>
        </p:spPr>
      </p:sp>
      <p:sp>
        <p:nvSpPr>
          <p:cNvPr id="12" name="Text 10"/>
          <p:cNvSpPr/>
          <p:nvPr/>
        </p:nvSpPr>
        <p:spPr>
          <a:xfrm>
            <a:off x="7214616" y="3145536"/>
            <a:ext cx="4208983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연결된 원격 확인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remote -v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93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결과 예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E8EE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origin  https://github.com/...  (push)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66928" y="5577840"/>
            <a:ext cx="11057839" cy="822960"/>
          </a:xfrm>
          <a:prstGeom prst="roundRect">
            <a:avLst>
              <a:gd name="adj" fmla="val 8889"/>
            </a:avLst>
          </a:prstGeom>
          <a:solidFill>
            <a:srgbClr val="F4F6F9"/>
          </a:solidFill>
          <a:ln/>
        </p:spPr>
      </p:sp>
      <p:sp>
        <p:nvSpPr>
          <p:cNvPr id="14" name="Text 12"/>
          <p:cNvSpPr/>
          <p:nvPr/>
        </p:nvSpPr>
        <p:spPr>
          <a:xfrm>
            <a:off x="841248" y="5687568"/>
            <a:ext cx="10509199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C63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1B2A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origin은 규칙이 아니라 관례 — 이름을 바꿀 수도 있지만 헷갈리니 그대로 두는 편이 좋습니다.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2026-07-28T17:41:44Z</dcterms:created>
  <dcterms:modified xsi:type="dcterms:W3CDTF">2026-07-28T17:41:44Z</dcterms:modified>
</cp:coreProperties>
</file>