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notesMasterIdLst>
    <p:notesMasterId r:id="rId4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Relationship Id="rId4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2A41"/>
          </a:solidFill>
          <a:ln/>
        </p:spPr>
      </p:sp>
      <p:sp>
        <p:nvSpPr>
          <p:cNvPr id="3" name="Shape 1"/>
          <p:cNvSpPr/>
          <p:nvPr/>
        </p:nvSpPr>
        <p:spPr>
          <a:xfrm>
            <a:off x="8961120" y="1188720"/>
            <a:ext cx="310896" cy="310896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4" name="Shape 2"/>
          <p:cNvSpPr/>
          <p:nvPr/>
        </p:nvSpPr>
        <p:spPr>
          <a:xfrm>
            <a:off x="8961120" y="2286000"/>
            <a:ext cx="310896" cy="310896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5" name="Shape 3"/>
          <p:cNvSpPr/>
          <p:nvPr/>
        </p:nvSpPr>
        <p:spPr>
          <a:xfrm>
            <a:off x="8961120" y="3383280"/>
            <a:ext cx="310896" cy="310896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10149840" y="2286000"/>
            <a:ext cx="310896" cy="310896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7" name="Shape 5"/>
          <p:cNvSpPr/>
          <p:nvPr/>
        </p:nvSpPr>
        <p:spPr>
          <a:xfrm>
            <a:off x="10149840" y="3931920"/>
            <a:ext cx="310896" cy="310896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8" name="Shape 6"/>
          <p:cNvSpPr/>
          <p:nvPr/>
        </p:nvSpPr>
        <p:spPr>
          <a:xfrm>
            <a:off x="9116568" y="1344168"/>
            <a:ext cx="0" cy="2194560"/>
          </a:xfrm>
          <a:prstGeom prst="line">
            <a:avLst/>
          </a:prstGeom>
          <a:noFill/>
          <a:ln w="25400">
            <a:solidFill>
              <a:srgbClr val="3A4C6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16568" y="2441448"/>
            <a:ext cx="1188720" cy="0"/>
          </a:xfrm>
          <a:prstGeom prst="line">
            <a:avLst/>
          </a:prstGeom>
          <a:noFill/>
          <a:ln w="25400">
            <a:solidFill>
              <a:srgbClr val="F0503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305288" y="2441448"/>
            <a:ext cx="0" cy="1645920"/>
          </a:xfrm>
          <a:prstGeom prst="line">
            <a:avLst/>
          </a:prstGeom>
          <a:noFill/>
          <a:ln w="25400">
            <a:solidFill>
              <a:srgbClr val="3A4C6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6928" y="1554480"/>
            <a:ext cx="2468880" cy="457200"/>
          </a:xfrm>
          <a:prstGeom prst="roundRect">
            <a:avLst>
              <a:gd name="adj" fmla="val 50000"/>
            </a:avLst>
          </a:prstGeom>
          <a:solidFill>
            <a:srgbClr val="24384F"/>
          </a:solidFill>
          <a:ln w="12700">
            <a:solidFill>
              <a:srgbClr val="F0503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66928" y="15544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실무 매뉴얼 · 확장판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66928" y="228600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&amp; SourceTree</a:t>
            </a:r>
            <a:endParaRPr lang="en-US" sz="6000" dirty="0"/>
          </a:p>
        </p:txBody>
      </p:sp>
      <p:sp>
        <p:nvSpPr>
          <p:cNvPr id="14" name="Text 12"/>
          <p:cNvSpPr/>
          <p:nvPr/>
        </p:nvSpPr>
        <p:spPr>
          <a:xfrm>
            <a:off x="566928" y="324612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기초 실무 매뉴얼</a:t>
            </a:r>
            <a:endParaRPr lang="en-US" sz="4000" dirty="0"/>
          </a:p>
        </p:txBody>
      </p:sp>
      <p:sp>
        <p:nvSpPr>
          <p:cNvPr id="15" name="Shape 13"/>
          <p:cNvSpPr/>
          <p:nvPr/>
        </p:nvSpPr>
        <p:spPr>
          <a:xfrm>
            <a:off x="594360" y="4297680"/>
            <a:ext cx="2743200" cy="0"/>
          </a:xfrm>
          <a:prstGeom prst="line">
            <a:avLst/>
          </a:prstGeom>
          <a:noFill/>
          <a:ln w="19050">
            <a:solidFill>
              <a:srgbClr val="3A4C6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66928" y="4434840"/>
            <a:ext cx="7498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버전관리의 기본 원리부터 SourceTree GUI, GitHub 협업까지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명령어를 몰라도 따라 할 수 있는 첫걸음 가이드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0180015" y="594360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1권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푸시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 저장소의 커밋을 원격 저장소(GitHub)로 업로드하는 동작입니다.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내가 커밋만 하면 아직 내 PC에만 있고, Push 해야 팀과 서버에 반영됩니다.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처음 Push할 때는 어느 브랜치로 보낼지 연결(-u)을 지정합니다.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작업이 끝나면 습관적으로 Push해 백업과 공유를 동시에 해결하세요.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914400"/>
          </a:xfrm>
          <a:prstGeom prst="roundRect">
            <a:avLst>
              <a:gd name="adj" fmla="val 6000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로컬 커밋을 원격으로 올리기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 origin main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Push를 잊으면 남들은 내 작업을 볼 수 없습니다 — 이 매뉴얼의 실수 사례 참고.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풀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 저장소의 최신 변경을 가져와 내 로컬에 바로 합치는 동작입니다.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Pull은 사실상 Fetch(가져오기) + Merge(병합)를 한 번에 실행합니다.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팀 작업에서는 코딩을 시작하기 전에 항상 먼저 Pull 하는 것이 안전합니다.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같은 파일을 서로 고쳤다면 병합 충돌(Conflict)이 생길 수 있습니다.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914400"/>
          </a:xfrm>
          <a:prstGeom prst="roundRect">
            <a:avLst>
              <a:gd name="adj" fmla="val 6000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원격 최신 내용 가져와 병합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pull origin main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 전 Pull은 충돌을 줄이는 가장 확실한 습관입니다.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Fetch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페치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원격의 변경 내용을 가져오되 내 작업에는 아직 합치지 않는 '확인만' 동작입니다.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원격에 어떤 새 커밋이 있는지 먼저 안전하게 살펴볼 수 있습니다.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확인 후 내가 원할 때 직접 Merge하면 되므로 통제권이 높습니다.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'Fetch 후 확인 → Merge'는 'Pull'보다 신중한 협업 방식입니다.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1499616"/>
          </a:xfrm>
          <a:prstGeom prst="roundRect">
            <a:avLst>
              <a:gd name="adj" fmla="val 3659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원격 변경만 받아오기(병합 X)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fetch origin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확인 후 직접 병합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merge origin/main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 = Fetch + Merge. 급하지 않다면 Fetch로 먼저 확인하는 습관도 좋습니다.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클론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 저장소 전체(코드 + 모든 이력)를 내 PC로 통째로 복제해 오는 동작입니다.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프로젝트에 처음 합류하거나 다른 PC에서 작업을 시작할 때 사용합니다.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 한 순간 origin(원격 연결)이 자동으로 설정됩니다.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이후에는 Pull/Push만으로 계속 동기화할 수 있습니다.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914400"/>
          </a:xfrm>
          <a:prstGeom prst="roundRect">
            <a:avLst>
              <a:gd name="adj" fmla="val 6000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원격 저장소를 내 PC로 복제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clone https://github.com/user/repo.git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Clone은 처음 한 번, 그 다음부터는 Pull로 최신화합니다.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Repository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기존 저장소 등록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이미 Git으로 관리 중인 프로젝트 폴더를 SourceTree 목록에 불러오는 기능입니다.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11057839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새로 만들지 않고, .git이 이미 있는 폴더를 SourceTree에 연결합니다.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 상단 [＋] → 'Add' 에서 해당 폴더를 지정하면 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Create(신규 생성), Clone(원격 복제)과 구분해서 사용합니다.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1" name="Text 9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메뉴 구분 — Create: 새 저장소 · Clone: 원격 복제 · Add: 기존 로컬 저장소 등록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깃허브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저장소를 인터넷에 호스팅해 백업·공유·협업의 중심이 되는 원격 저장소 서비스입니다.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11057839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팀원 모두가 GitHub를 기준(origin)으로 삼아 코드를 주고받습니다.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Push로 올리고 Pull로 내려받으며, 웹에서 이력과 변경을 확인합니다.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Issues·Pull Request 등 협업 도구는 2권에서 다룹니다.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1" name="Text 9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외에 GitLab, Bitbucket 등도 같은 역할을 하는 원격 저장소 서비스입니다.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소스트리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복잡한 Git 명령어 대신 마우스 클릭으로 버전관리를 할 수 있는 무료 GUI 도구입니다.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11057839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Commit·Push·Pull·Branch·Merge를 버튼과 화면으로 처리합니다.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변경 내용(Diff)과 커밋 이력(History)을 시각적으로 보여줍니다.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명령어에 익숙하지 않은 초보자가 Git을 익히기에 좋습니다.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1" name="Text 9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SourceTree가 하는 모든 작업은 내부적으로 동일한 git 명령을 실행합니다.</a:t>
            </a: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 화면 구성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INTERFACE OVERVIEW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 창은 크게 세 영역으로 나뉩니다.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1965960"/>
            <a:ext cx="11057839" cy="27432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9050">
            <a:solidFill>
              <a:srgbClr val="E3E9EF"/>
            </a:solidFill>
            <a:prstDash val="solid"/>
          </a:ln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76656" y="2423160"/>
            <a:ext cx="2377440" cy="2148840"/>
          </a:xfrm>
          <a:prstGeom prst="rect">
            <a:avLst/>
          </a:prstGeom>
          <a:solidFill>
            <a:srgbClr val="1B2A41"/>
          </a:solidFill>
          <a:ln/>
        </p:spPr>
      </p:sp>
      <p:sp>
        <p:nvSpPr>
          <p:cNvPr id="9" name="Text 7"/>
          <p:cNvSpPr/>
          <p:nvPr/>
        </p:nvSpPr>
        <p:spPr>
          <a:xfrm>
            <a:off x="676656" y="265176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저장소 · 브랜치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76656" y="2075688"/>
            <a:ext cx="10838383" cy="310896"/>
          </a:xfrm>
          <a:prstGeom prst="rect">
            <a:avLst/>
          </a:prstGeom>
          <a:solidFill>
            <a:srgbClr val="F4F6F9"/>
          </a:solidFill>
          <a:ln/>
        </p:spPr>
      </p:sp>
      <p:sp>
        <p:nvSpPr>
          <p:cNvPr id="11" name="Text 9"/>
          <p:cNvSpPr/>
          <p:nvPr/>
        </p:nvSpPr>
        <p:spPr>
          <a:xfrm>
            <a:off x="841248" y="2075688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892808" y="2075688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944368" y="2075688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995928" y="2075688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Branch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47488" y="2075688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218688" y="2423160"/>
            <a:ext cx="8223199" cy="1554480"/>
          </a:xfrm>
          <a:prstGeom prst="rect">
            <a:avLst/>
          </a:prstGeom>
          <a:solidFill>
            <a:srgbClr val="FAFBFC"/>
          </a:solidFill>
          <a:ln/>
        </p:spPr>
      </p:sp>
      <p:sp>
        <p:nvSpPr>
          <p:cNvPr id="17" name="Text 15"/>
          <p:cNvSpPr/>
          <p:nvPr/>
        </p:nvSpPr>
        <p:spPr>
          <a:xfrm>
            <a:off x="3355848" y="253288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History  (커밋 흐름 · 그래프)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401568" y="2971800"/>
            <a:ext cx="146304" cy="146304"/>
          </a:xfrm>
          <a:prstGeom prst="ellipse">
            <a:avLst/>
          </a:prstGeom>
          <a:solidFill>
            <a:srgbClr val="1B2A41"/>
          </a:solidFill>
          <a:ln/>
        </p:spPr>
      </p:sp>
      <p:sp>
        <p:nvSpPr>
          <p:cNvPr id="19" name="Shape 17"/>
          <p:cNvSpPr/>
          <p:nvPr/>
        </p:nvSpPr>
        <p:spPr>
          <a:xfrm>
            <a:off x="3584448" y="3044952"/>
            <a:ext cx="4114800" cy="0"/>
          </a:xfrm>
          <a:prstGeom prst="line">
            <a:avLst/>
          </a:prstGeom>
          <a:noFill/>
          <a:ln w="12700">
            <a:solidFill>
              <a:srgbClr val="E3E9E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401568" y="3291840"/>
            <a:ext cx="146304" cy="14630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1" name="Shape 19"/>
          <p:cNvSpPr/>
          <p:nvPr/>
        </p:nvSpPr>
        <p:spPr>
          <a:xfrm>
            <a:off x="3584448" y="3364992"/>
            <a:ext cx="4114800" cy="0"/>
          </a:xfrm>
          <a:prstGeom prst="line">
            <a:avLst/>
          </a:prstGeom>
          <a:noFill/>
          <a:ln w="12700">
            <a:solidFill>
              <a:srgbClr val="E3E9E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401568" y="3611880"/>
            <a:ext cx="146304" cy="14630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3" name="Shape 21"/>
          <p:cNvSpPr/>
          <p:nvPr/>
        </p:nvSpPr>
        <p:spPr>
          <a:xfrm>
            <a:off x="3584448" y="3685032"/>
            <a:ext cx="4114800" cy="0"/>
          </a:xfrm>
          <a:prstGeom prst="line">
            <a:avLst/>
          </a:prstGeom>
          <a:noFill/>
          <a:ln w="12700">
            <a:solidFill>
              <a:srgbClr val="E3E9E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218688" y="4069080"/>
            <a:ext cx="8223199" cy="530352"/>
          </a:xfrm>
          <a:prstGeom prst="rect">
            <a:avLst/>
          </a:prstGeom>
          <a:solidFill>
            <a:srgbClr val="FAFBFC"/>
          </a:solidFill>
          <a:ln/>
        </p:spPr>
      </p:sp>
      <p:sp>
        <p:nvSpPr>
          <p:cNvPr id="25" name="Text 23"/>
          <p:cNvSpPr/>
          <p:nvPr/>
        </p:nvSpPr>
        <p:spPr>
          <a:xfrm>
            <a:off x="3355848" y="4142232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Status  (변경 파일 · Stage)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566928" y="4983480"/>
            <a:ext cx="457200" cy="45720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7" name="Text 25"/>
          <p:cNvSpPr/>
          <p:nvPr/>
        </p:nvSpPr>
        <p:spPr>
          <a:xfrm>
            <a:off x="566928" y="4983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1161288" y="4937760"/>
            <a:ext cx="280202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좌측 저장소</a:t>
            </a:r>
            <a:endParaRPr lang="en-US" sz="1450" dirty="0"/>
          </a:p>
        </p:txBody>
      </p:sp>
      <p:sp>
        <p:nvSpPr>
          <p:cNvPr id="29" name="Text 27"/>
          <p:cNvSpPr/>
          <p:nvPr/>
        </p:nvSpPr>
        <p:spPr>
          <a:xfrm>
            <a:off x="1161288" y="5367528"/>
            <a:ext cx="280202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열려 있는 저장소와 브랜치 목록을 선택합니다.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4374794" y="4983480"/>
            <a:ext cx="457200" cy="45720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31" name="Text 29"/>
          <p:cNvSpPr/>
          <p:nvPr/>
        </p:nvSpPr>
        <p:spPr>
          <a:xfrm>
            <a:off x="4374794" y="4983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4969154" y="4937760"/>
            <a:ext cx="280202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History</a:t>
            </a:r>
            <a:endParaRPr lang="en-US" sz="1450" dirty="0"/>
          </a:p>
        </p:txBody>
      </p:sp>
      <p:sp>
        <p:nvSpPr>
          <p:cNvPr id="33" name="Text 31"/>
          <p:cNvSpPr/>
          <p:nvPr/>
        </p:nvSpPr>
        <p:spPr>
          <a:xfrm>
            <a:off x="4969154" y="5367528"/>
            <a:ext cx="280202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커밋이 시간순 그래프로 쌓인 이력을 봅니다.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8182661" y="4983480"/>
            <a:ext cx="457200" cy="45720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35" name="Text 33"/>
          <p:cNvSpPr/>
          <p:nvPr/>
        </p:nvSpPr>
        <p:spPr>
          <a:xfrm>
            <a:off x="8182661" y="4983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8777021" y="4937760"/>
            <a:ext cx="280202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Status</a:t>
            </a:r>
            <a:endParaRPr lang="en-US" sz="1450" dirty="0"/>
          </a:p>
        </p:txBody>
      </p:sp>
      <p:sp>
        <p:nvSpPr>
          <p:cNvPr id="37" name="Text 35"/>
          <p:cNvSpPr/>
          <p:nvPr/>
        </p:nvSpPr>
        <p:spPr>
          <a:xfrm>
            <a:off x="8777021" y="5367528"/>
            <a:ext cx="280202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수정된 파일을 확인하고 Stage/Commit 합니다.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Repository 생성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REPOSITORY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SourceTree에서 새 로컬 저장소를 만드는 순서입니다.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057400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8" name="Shape 6"/>
          <p:cNvSpPr/>
          <p:nvPr/>
        </p:nvSpPr>
        <p:spPr>
          <a:xfrm>
            <a:off x="768096" y="2176272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9" name="Text 7"/>
          <p:cNvSpPr/>
          <p:nvPr/>
        </p:nvSpPr>
        <p:spPr>
          <a:xfrm>
            <a:off x="768096" y="217627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481328" y="2112264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폴더 준비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프로젝트로 관리할 빈 폴더 또는 기존 폴더를 정합니다.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66928" y="2990088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12" name="Shape 10"/>
          <p:cNvSpPr/>
          <p:nvPr/>
        </p:nvSpPr>
        <p:spPr>
          <a:xfrm>
            <a:off x="768096" y="3108960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3" name="Text 11"/>
          <p:cNvSpPr/>
          <p:nvPr/>
        </p:nvSpPr>
        <p:spPr>
          <a:xfrm>
            <a:off x="768096" y="31089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481328" y="3044952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[＋] → Create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상단 탭에서 Create(신규 생성)를 선택합니다.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566928" y="3922776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16" name="Shape 14"/>
          <p:cNvSpPr/>
          <p:nvPr/>
        </p:nvSpPr>
        <p:spPr>
          <a:xfrm>
            <a:off x="768096" y="4041648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7" name="Text 15"/>
          <p:cNvSpPr/>
          <p:nvPr/>
        </p:nvSpPr>
        <p:spPr>
          <a:xfrm>
            <a:off x="768096" y="404164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481328" y="3977640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경로 지정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해당 폴더 경로를 넣고 저장소를 생성합니다.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566928" y="4855464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20" name="Shape 18"/>
          <p:cNvSpPr/>
          <p:nvPr/>
        </p:nvSpPr>
        <p:spPr>
          <a:xfrm>
            <a:off x="768096" y="4974336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1" name="Text 19"/>
          <p:cNvSpPr/>
          <p:nvPr/>
        </p:nvSpPr>
        <p:spPr>
          <a:xfrm>
            <a:off x="768096" y="4974336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481328" y="4910328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초기화 확인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폴더 안에 .git 이 생기면 버전관리 준비 완료입니다.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7287768" y="2039112"/>
            <a:ext cx="43369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7287768" y="2350008"/>
            <a:ext cx="4336999" cy="1207008"/>
          </a:xfrm>
          <a:prstGeom prst="roundRect">
            <a:avLst>
              <a:gd name="adj" fmla="val 4545"/>
            </a:avLst>
          </a:prstGeom>
          <a:solidFill>
            <a:srgbClr val="16233A"/>
          </a:solidFill>
          <a:ln/>
        </p:spPr>
      </p:sp>
      <p:sp>
        <p:nvSpPr>
          <p:cNvPr id="25" name="Text 23"/>
          <p:cNvSpPr/>
          <p:nvPr/>
        </p:nvSpPr>
        <p:spPr>
          <a:xfrm>
            <a:off x="7488936" y="2496312"/>
            <a:ext cx="3934663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명령어로 동일 작업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cd my-project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init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566928" y="5989320"/>
            <a:ext cx="11057839" cy="640080"/>
          </a:xfrm>
          <a:prstGeom prst="roundRect">
            <a:avLst>
              <a:gd name="adj" fmla="val 11429"/>
            </a:avLst>
          </a:prstGeom>
          <a:solidFill>
            <a:srgbClr val="FBEAE4"/>
          </a:solidFill>
          <a:ln/>
        </p:spPr>
      </p:sp>
      <p:sp>
        <p:nvSpPr>
          <p:cNvPr id="27" name="Text 25"/>
          <p:cNvSpPr/>
          <p:nvPr/>
        </p:nvSpPr>
        <p:spPr>
          <a:xfrm>
            <a:off x="841248" y="6035040"/>
            <a:ext cx="1050919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buNone/>
            </a:pPr>
            <a:r>
              <a:rPr lang="en-US" sz="13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Create는 로컬 저장소를 새로 만드는 것 — 원격 연결은 다음 단계(Remote 추가)에서 합니다.</a:t>
            </a:r>
            <a:endParaRPr lang="en-US" sz="12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추가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REMOTE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 저장소를 GitHub 원격 저장소와 연결합니다. 보통 이름을 origin 으로 씁니다.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057400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8" name="Shape 6"/>
          <p:cNvSpPr/>
          <p:nvPr/>
        </p:nvSpPr>
        <p:spPr>
          <a:xfrm>
            <a:off x="768096" y="2176272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9" name="Text 7"/>
          <p:cNvSpPr/>
          <p:nvPr/>
        </p:nvSpPr>
        <p:spPr>
          <a:xfrm>
            <a:off x="768096" y="217627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481328" y="2112264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GitHub에서 저장소 생성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웹에서 빈 저장소를 만들고 주소(URL)를 복사합니다.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66928" y="2990088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12" name="Shape 10"/>
          <p:cNvSpPr/>
          <p:nvPr/>
        </p:nvSpPr>
        <p:spPr>
          <a:xfrm>
            <a:off x="768096" y="3108960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3" name="Text 11"/>
          <p:cNvSpPr/>
          <p:nvPr/>
        </p:nvSpPr>
        <p:spPr>
          <a:xfrm>
            <a:off x="768096" y="31089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481328" y="3044952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Settings → Remotes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 저장소 설정의 Remotes 항목을 엽니다.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566928" y="3922776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16" name="Shape 14"/>
          <p:cNvSpPr/>
          <p:nvPr/>
        </p:nvSpPr>
        <p:spPr>
          <a:xfrm>
            <a:off x="768096" y="4041648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7" name="Text 15"/>
          <p:cNvSpPr/>
          <p:nvPr/>
        </p:nvSpPr>
        <p:spPr>
          <a:xfrm>
            <a:off x="768096" y="404164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481328" y="3977640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 등록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이름을 origin 으로, URL에 복사한 주소를 붙여넣습니다.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566928" y="4855464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20" name="Shape 18"/>
          <p:cNvSpPr/>
          <p:nvPr/>
        </p:nvSpPr>
        <p:spPr>
          <a:xfrm>
            <a:off x="768096" y="4974336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1" name="Text 19"/>
          <p:cNvSpPr/>
          <p:nvPr/>
        </p:nvSpPr>
        <p:spPr>
          <a:xfrm>
            <a:off x="768096" y="4974336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481328" y="4910328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연결 확인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목록에 origin 이 보이면 Push/Pull 준비 완료입니다.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7287768" y="2039112"/>
            <a:ext cx="43369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7287768" y="2350008"/>
            <a:ext cx="4336999" cy="1499616"/>
          </a:xfrm>
          <a:prstGeom prst="roundRect">
            <a:avLst>
              <a:gd name="adj" fmla="val 3659"/>
            </a:avLst>
          </a:prstGeom>
          <a:solidFill>
            <a:srgbClr val="16233A"/>
          </a:solidFill>
          <a:ln/>
        </p:spPr>
      </p:sp>
      <p:sp>
        <p:nvSpPr>
          <p:cNvPr id="25" name="Text 23"/>
          <p:cNvSpPr/>
          <p:nvPr/>
        </p:nvSpPr>
        <p:spPr>
          <a:xfrm>
            <a:off x="7488936" y="2496312"/>
            <a:ext cx="3934663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원격 연결 추가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remote add origin &lt;URL&gt;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연결 확인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remote -v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566928" y="5989320"/>
            <a:ext cx="11057839" cy="640080"/>
          </a:xfrm>
          <a:prstGeom prst="roundRect">
            <a:avLst>
              <a:gd name="adj" fmla="val 11429"/>
            </a:avLst>
          </a:prstGeom>
          <a:solidFill>
            <a:srgbClr val="FBEAE4"/>
          </a:solidFill>
          <a:ln/>
        </p:spPr>
      </p:sp>
      <p:sp>
        <p:nvSpPr>
          <p:cNvPr id="27" name="Text 25"/>
          <p:cNvSpPr/>
          <p:nvPr/>
        </p:nvSpPr>
        <p:spPr>
          <a:xfrm>
            <a:off x="841248" y="6035040"/>
            <a:ext cx="1050919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buNone/>
            </a:pPr>
            <a:r>
              <a:rPr lang="en-US" sz="13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 은 관례상 '기본 원격 저장소'를 가리키는 이름입니다.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학습 목표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WILL LEARN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 매뉴얼을 마치면 세 가지를 스스로 할 수 있습니다.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057400"/>
            <a:ext cx="3442106" cy="3566160"/>
          </a:xfrm>
          <a:prstGeom prst="roundRect">
            <a:avLst>
              <a:gd name="adj" fmla="val 2125"/>
            </a:avLst>
          </a:prstGeom>
          <a:solidFill>
            <a:srgbClr val="F4F6F9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932688" y="2423160"/>
            <a:ext cx="822960" cy="82296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9" name="Text 7"/>
          <p:cNvSpPr/>
          <p:nvPr/>
        </p:nvSpPr>
        <p:spPr>
          <a:xfrm>
            <a:off x="932688" y="242316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859536" y="3474720"/>
            <a:ext cx="285689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기본 개념 이해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859536" y="4206240"/>
            <a:ext cx="285689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버전관리의 원리와 세 가지 영역(Working Tree·Stage·Repository)이 어떻게 연결되는지 이해합니다.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4374794" y="2057400"/>
            <a:ext cx="3442106" cy="3566160"/>
          </a:xfrm>
          <a:prstGeom prst="roundRect">
            <a:avLst>
              <a:gd name="adj" fmla="val 2125"/>
            </a:avLst>
          </a:prstGeom>
          <a:solidFill>
            <a:srgbClr val="F4F6F9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40554" y="2423160"/>
            <a:ext cx="822960" cy="82296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4" name="Text 12"/>
          <p:cNvSpPr/>
          <p:nvPr/>
        </p:nvSpPr>
        <p:spPr>
          <a:xfrm>
            <a:off x="4740554" y="242316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700" dirty="0"/>
          </a:p>
        </p:txBody>
      </p:sp>
      <p:sp>
        <p:nvSpPr>
          <p:cNvPr id="15" name="Text 13"/>
          <p:cNvSpPr/>
          <p:nvPr/>
        </p:nvSpPr>
        <p:spPr>
          <a:xfrm>
            <a:off x="4667402" y="3474720"/>
            <a:ext cx="285689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 사용법 습득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667402" y="4206240"/>
            <a:ext cx="285689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명령어를 외우지 않고 GUI 클릭만으로 Commit·Push·Pull·Branch를 다룹니다.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8182661" y="2057400"/>
            <a:ext cx="3442106" cy="3566160"/>
          </a:xfrm>
          <a:prstGeom prst="roundRect">
            <a:avLst>
              <a:gd name="adj" fmla="val 2125"/>
            </a:avLst>
          </a:prstGeom>
          <a:solidFill>
            <a:srgbClr val="F4F6F9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548421" y="2423160"/>
            <a:ext cx="822960" cy="82296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9" name="Text 17"/>
          <p:cNvSpPr/>
          <p:nvPr/>
        </p:nvSpPr>
        <p:spPr>
          <a:xfrm>
            <a:off x="8548421" y="242316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700" dirty="0"/>
          </a:p>
        </p:txBody>
      </p:sp>
      <p:sp>
        <p:nvSpPr>
          <p:cNvPr id="20" name="Text 18"/>
          <p:cNvSpPr/>
          <p:nvPr/>
        </p:nvSpPr>
        <p:spPr>
          <a:xfrm>
            <a:off x="8475269" y="3474720"/>
            <a:ext cx="285689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연동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8475269" y="4206240"/>
            <a:ext cx="285689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 저장소를 만들고 Clone·Push·Pull로 이어지는 협업 흐름을 익힙니다.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첫 Commit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COMMIT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저장소를 만들면 보통 README나 초기 프로젝트 파일로 첫 커밋을 남깁니다.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057400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8" name="Shape 6"/>
          <p:cNvSpPr/>
          <p:nvPr/>
        </p:nvSpPr>
        <p:spPr>
          <a:xfrm>
            <a:off x="768096" y="2176272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9" name="Text 7"/>
          <p:cNvSpPr/>
          <p:nvPr/>
        </p:nvSpPr>
        <p:spPr>
          <a:xfrm>
            <a:off x="768096" y="217627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481328" y="2112264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파일 추가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README.md 등 프로젝트 시작 파일을 만듭니다.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66928" y="2990088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12" name="Shape 10"/>
          <p:cNvSpPr/>
          <p:nvPr/>
        </p:nvSpPr>
        <p:spPr>
          <a:xfrm>
            <a:off x="768096" y="3108960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3" name="Text 11"/>
          <p:cNvSpPr/>
          <p:nvPr/>
        </p:nvSpPr>
        <p:spPr>
          <a:xfrm>
            <a:off x="768096" y="31089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481328" y="3044952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Status에서 파일을 선택해 Staged 영역으로 올립니다.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566928" y="3922776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16" name="Shape 14"/>
          <p:cNvSpPr/>
          <p:nvPr/>
        </p:nvSpPr>
        <p:spPr>
          <a:xfrm>
            <a:off x="768096" y="4041648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7" name="Text 15"/>
          <p:cNvSpPr/>
          <p:nvPr/>
        </p:nvSpPr>
        <p:spPr>
          <a:xfrm>
            <a:off x="768096" y="404164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481328" y="3977640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메시지 작성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"초기 프로젝트 세팅" 처럼 의미 있는 메시지를 적습니다.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566928" y="4855464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20" name="Shape 18"/>
          <p:cNvSpPr/>
          <p:nvPr/>
        </p:nvSpPr>
        <p:spPr>
          <a:xfrm>
            <a:off x="768096" y="4974336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1" name="Text 19"/>
          <p:cNvSpPr/>
          <p:nvPr/>
        </p:nvSpPr>
        <p:spPr>
          <a:xfrm>
            <a:off x="768096" y="4974336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481328" y="4910328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 버튼을 눌러 첫 스냅샷을 기록합니다.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7287768" y="2039112"/>
            <a:ext cx="43369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7287768" y="2350008"/>
            <a:ext cx="4336999" cy="914400"/>
          </a:xfrm>
          <a:prstGeom prst="roundRect">
            <a:avLst>
              <a:gd name="adj" fmla="val 6000"/>
            </a:avLst>
          </a:prstGeom>
          <a:solidFill>
            <a:srgbClr val="16233A"/>
          </a:solidFill>
          <a:ln/>
        </p:spPr>
      </p:sp>
      <p:sp>
        <p:nvSpPr>
          <p:cNvPr id="25" name="Text 23"/>
          <p:cNvSpPr/>
          <p:nvPr/>
        </p:nvSpPr>
        <p:spPr>
          <a:xfrm>
            <a:off x="7488936" y="2496312"/>
            <a:ext cx="393466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add README.md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commit -m "초기 프로젝트 세팅"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566928" y="5989320"/>
            <a:ext cx="11057839" cy="640080"/>
          </a:xfrm>
          <a:prstGeom prst="roundRect">
            <a:avLst>
              <a:gd name="adj" fmla="val 11429"/>
            </a:avLst>
          </a:prstGeom>
          <a:solidFill>
            <a:srgbClr val="FBEAE4"/>
          </a:solidFill>
          <a:ln/>
        </p:spPr>
      </p:sp>
      <p:sp>
        <p:nvSpPr>
          <p:cNvPr id="27" name="Text 25"/>
          <p:cNvSpPr/>
          <p:nvPr/>
        </p:nvSpPr>
        <p:spPr>
          <a:xfrm>
            <a:off x="841248" y="6035040"/>
            <a:ext cx="1050919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buNone/>
            </a:pPr>
            <a:r>
              <a:rPr lang="en-US" sz="13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첫 커밋은 이후 모든 이력의 출발점 — 깔끔한 메시지로 시작하세요.</a:t>
            </a:r>
            <a:endParaRPr lang="en-US" sz="12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절차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 → PUSH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 커밋을 원격에 반영하는 흐름입니다.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057400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8" name="Shape 6"/>
          <p:cNvSpPr/>
          <p:nvPr/>
        </p:nvSpPr>
        <p:spPr>
          <a:xfrm>
            <a:off x="768096" y="2176272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9" name="Text 7"/>
          <p:cNvSpPr/>
          <p:nvPr/>
        </p:nvSpPr>
        <p:spPr>
          <a:xfrm>
            <a:off x="768096" y="217627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481328" y="2112264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변경 작성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코드를 수정하고 저장합니다.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66928" y="2990088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12" name="Shape 10"/>
          <p:cNvSpPr/>
          <p:nvPr/>
        </p:nvSpPr>
        <p:spPr>
          <a:xfrm>
            <a:off x="768096" y="3108960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3" name="Text 11"/>
          <p:cNvSpPr/>
          <p:nvPr/>
        </p:nvSpPr>
        <p:spPr>
          <a:xfrm>
            <a:off x="768096" y="31089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481328" y="3044952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&amp; Commit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변경을 스테이지에 올리고 메시지와 함께 커밋합니다.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566928" y="3922776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16" name="Shape 14"/>
          <p:cNvSpPr/>
          <p:nvPr/>
        </p:nvSpPr>
        <p:spPr>
          <a:xfrm>
            <a:off x="768096" y="4041648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7" name="Text 15"/>
          <p:cNvSpPr/>
          <p:nvPr/>
        </p:nvSpPr>
        <p:spPr>
          <a:xfrm>
            <a:off x="768096" y="404164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481328" y="3977640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버튼으로 커밋을 origin(원격)에 업로드합니다.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566928" y="4855464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20" name="Shape 18"/>
          <p:cNvSpPr/>
          <p:nvPr/>
        </p:nvSpPr>
        <p:spPr>
          <a:xfrm>
            <a:off x="768096" y="4974336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1" name="Text 19"/>
          <p:cNvSpPr/>
          <p:nvPr/>
        </p:nvSpPr>
        <p:spPr>
          <a:xfrm>
            <a:off x="768096" y="4974336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481328" y="4910328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 확인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웹에서 반영된 커밋을 확인합니다.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7287768" y="2039112"/>
            <a:ext cx="43369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7287768" y="2350008"/>
            <a:ext cx="4336999" cy="1207008"/>
          </a:xfrm>
          <a:prstGeom prst="roundRect">
            <a:avLst>
              <a:gd name="adj" fmla="val 4545"/>
            </a:avLst>
          </a:prstGeom>
          <a:solidFill>
            <a:srgbClr val="16233A"/>
          </a:solidFill>
          <a:ln/>
        </p:spPr>
      </p:sp>
      <p:sp>
        <p:nvSpPr>
          <p:cNvPr id="25" name="Text 23"/>
          <p:cNvSpPr/>
          <p:nvPr/>
        </p:nvSpPr>
        <p:spPr>
          <a:xfrm>
            <a:off x="7488936" y="2496312"/>
            <a:ext cx="3934663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add .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commit -m "기능 추가"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 origin main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566928" y="5989320"/>
            <a:ext cx="11057839" cy="640080"/>
          </a:xfrm>
          <a:prstGeom prst="roundRect">
            <a:avLst>
              <a:gd name="adj" fmla="val 11429"/>
            </a:avLst>
          </a:prstGeom>
          <a:solidFill>
            <a:srgbClr val="FBEAE4"/>
          </a:solidFill>
          <a:ln/>
        </p:spPr>
      </p:sp>
      <p:sp>
        <p:nvSpPr>
          <p:cNvPr id="27" name="Text 25"/>
          <p:cNvSpPr/>
          <p:nvPr/>
        </p:nvSpPr>
        <p:spPr>
          <a:xfrm>
            <a:off x="841248" y="6035040"/>
            <a:ext cx="1050919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buNone/>
            </a:pPr>
            <a:r>
              <a:rPr lang="en-US" sz="13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커밋만 하고 Push를 안 하면 팀은 여전히 이전 코드를 봅니다.</a:t>
            </a:r>
            <a:endParaRPr lang="en-US" sz="12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 절차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 → MERGE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원격의 최신 작업을 내 로컬로 안전하게 받아오는 흐름입니다.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057400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8" name="Shape 6"/>
          <p:cNvSpPr/>
          <p:nvPr/>
        </p:nvSpPr>
        <p:spPr>
          <a:xfrm>
            <a:off x="768096" y="2176272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9" name="Text 7"/>
          <p:cNvSpPr/>
          <p:nvPr/>
        </p:nvSpPr>
        <p:spPr>
          <a:xfrm>
            <a:off x="768096" y="217627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481328" y="2112264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 전 Pull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코딩 시작 전 origin의 최신 커밋을 먼저 받습니다.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66928" y="2990088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12" name="Shape 10"/>
          <p:cNvSpPr/>
          <p:nvPr/>
        </p:nvSpPr>
        <p:spPr>
          <a:xfrm>
            <a:off x="768096" y="3108960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3" name="Text 11"/>
          <p:cNvSpPr/>
          <p:nvPr/>
        </p:nvSpPr>
        <p:spPr>
          <a:xfrm>
            <a:off x="768096" y="31089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481328" y="3044952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자동 Merge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충돌이 없으면 변경이 자동으로 병합됩니다.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566928" y="3922776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16" name="Shape 14"/>
          <p:cNvSpPr/>
          <p:nvPr/>
        </p:nvSpPr>
        <p:spPr>
          <a:xfrm>
            <a:off x="768096" y="4041648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7" name="Text 15"/>
          <p:cNvSpPr/>
          <p:nvPr/>
        </p:nvSpPr>
        <p:spPr>
          <a:xfrm>
            <a:off x="768096" y="404164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481328" y="3977640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충돌 시 해결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같은 곳을 고쳤다면 표시된 부분을 골라 정리합니다.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566928" y="4855464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20" name="Shape 18"/>
          <p:cNvSpPr/>
          <p:nvPr/>
        </p:nvSpPr>
        <p:spPr>
          <a:xfrm>
            <a:off x="768096" y="4974336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1" name="Text 19"/>
          <p:cNvSpPr/>
          <p:nvPr/>
        </p:nvSpPr>
        <p:spPr>
          <a:xfrm>
            <a:off x="768096" y="4974336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481328" y="4910328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 시작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최신 상태에서 안심하고 개발을 이어갑니다.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7287768" y="2039112"/>
            <a:ext cx="43369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7287768" y="2350008"/>
            <a:ext cx="4336999" cy="1207008"/>
          </a:xfrm>
          <a:prstGeom prst="roundRect">
            <a:avLst>
              <a:gd name="adj" fmla="val 4545"/>
            </a:avLst>
          </a:prstGeom>
          <a:solidFill>
            <a:srgbClr val="16233A"/>
          </a:solidFill>
          <a:ln/>
        </p:spPr>
      </p:sp>
      <p:sp>
        <p:nvSpPr>
          <p:cNvPr id="25" name="Text 23"/>
          <p:cNvSpPr/>
          <p:nvPr/>
        </p:nvSpPr>
        <p:spPr>
          <a:xfrm>
            <a:off x="7488936" y="2496312"/>
            <a:ext cx="3934663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pull origin main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충돌 해결 후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add . &amp;&amp; git commit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566928" y="5989320"/>
            <a:ext cx="11057839" cy="640080"/>
          </a:xfrm>
          <a:prstGeom prst="roundRect">
            <a:avLst>
              <a:gd name="adj" fmla="val 11429"/>
            </a:avLst>
          </a:prstGeom>
          <a:solidFill>
            <a:srgbClr val="FBEAE4"/>
          </a:solidFill>
          <a:ln/>
        </p:spPr>
      </p:sp>
      <p:sp>
        <p:nvSpPr>
          <p:cNvPr id="27" name="Text 25"/>
          <p:cNvSpPr/>
          <p:nvPr/>
        </p:nvSpPr>
        <p:spPr>
          <a:xfrm>
            <a:off x="841248" y="6035040"/>
            <a:ext cx="1050919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buNone/>
            </a:pPr>
            <a:r>
              <a:rPr lang="en-US" sz="13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'작업 전 Pull'만 지켜도 충돌의 대부분을 예방할 수 있습니다.</a:t>
            </a:r>
            <a:endParaRPr lang="en-US" sz="12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History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 이력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지금까지 쌓인 커밋들이 시간 순서와 그래프로 보이는 이력 화면입니다.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각 커밋의 메시지·작성자·날짜·해시를 한눈에 확인합니다.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브랜치가 갈라지고 합쳐지는 흐름을 그래프 선으로 볼 수 있습니다.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특정 커밋을 클릭하면 그때 무엇이 바뀌었는지(Diff) 볼 수 있습니다.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914400"/>
          </a:xfrm>
          <a:prstGeom prst="roundRect">
            <a:avLst>
              <a:gd name="adj" fmla="val 6000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한 줄 그래프로 이력 보기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log --oneline --graph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History는 '누가 언제 무엇을 했는가'를 추적하는 팀의 기록장입니다.</a:t>
            </a:r>
            <a:endParaRPr lang="en-US" sz="13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Branch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브랜치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메인 코드에 영향을 주지 않고 따로 작업할 수 있는 독립된 작업 공간입니다.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새 기능·실험·버그 수정을 각각의 브랜치에서 안전하게 진행합니다.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작업이 검증되면 main(주 브랜치)으로 병합(Merge)합니다.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브랜치 덕분에 여러 사람이 서로 방해 없이 동시에 개발합니다.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1499616"/>
          </a:xfrm>
          <a:prstGeom prst="roundRect">
            <a:avLst>
              <a:gd name="adj" fmla="val 3659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브랜치 만들고 이동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switch -c feature/login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브랜치 목록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branch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main은 항상 동작하는 상태로 두고, 실제 작업은 브랜치에서 하는 것이 안전합니다.</a:t>
            </a:r>
            <a:endParaRPr lang="en-US" sz="13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병합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다른 브랜치의 변경 내용을 현재 브랜치로 합쳐 하나로 만드는 동작입니다.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기능 브랜치에서 완성한 작업을 main으로 가져올 때 사용합니다.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두 브랜치가 같은 부분을 다르게 고쳤다면 충돌이 발생합니다.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충돌은 '어느 쪽을 남길지' 사람이 직접 골라 해결합니다.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1207008"/>
          </a:xfrm>
          <a:prstGeom prst="roundRect">
            <a:avLst>
              <a:gd name="adj" fmla="val 4545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main으로 이동 후 병합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switch main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merge feature/login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충돌은 오류가 아니라 '사람의 판단이 필요하다'는 신호입니다.</a:t>
            </a:r>
            <a:endParaRPr lang="en-US" sz="13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Reset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되돌리기 · 3가지 모드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현재 브랜치를 지정한 이전 커밋 시점으로 되돌리는 동작입니다. 되돌리는 '범위'가 셋으로 나뉩니다.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66928" y="2697480"/>
            <a:ext cx="3442106" cy="2377440"/>
          </a:xfrm>
          <a:prstGeom prst="roundRect">
            <a:avLst>
              <a:gd name="adj" fmla="val 3077"/>
            </a:avLst>
          </a:prstGeom>
          <a:solidFill>
            <a:srgbClr val="E4F3EC"/>
          </a:solidFill>
          <a:ln/>
        </p:spPr>
      </p:sp>
      <p:sp>
        <p:nvSpPr>
          <p:cNvPr id="10" name="Shape 8"/>
          <p:cNvSpPr/>
          <p:nvPr/>
        </p:nvSpPr>
        <p:spPr>
          <a:xfrm>
            <a:off x="841248" y="2990088"/>
            <a:ext cx="1737360" cy="457200"/>
          </a:xfrm>
          <a:prstGeom prst="roundRect">
            <a:avLst>
              <a:gd name="adj" fmla="val 50000"/>
            </a:avLst>
          </a:prstGeom>
          <a:solidFill>
            <a:srgbClr val="2E9E6B"/>
          </a:solidFill>
          <a:ln/>
        </p:spPr>
      </p:sp>
      <p:sp>
        <p:nvSpPr>
          <p:cNvPr id="11" name="Text 9"/>
          <p:cNvSpPr/>
          <p:nvPr/>
        </p:nvSpPr>
        <p:spPr>
          <a:xfrm>
            <a:off x="841248" y="299008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41248" y="3611880"/>
            <a:ext cx="289346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커밋만 취소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841248" y="4023360"/>
            <a:ext cx="289346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변경 내용은 Stage에 그대로 남습니다. 커밋 메시지만 다시 쓰고 싶을 때.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374794" y="2697480"/>
            <a:ext cx="3442106" cy="2377440"/>
          </a:xfrm>
          <a:prstGeom prst="roundRect">
            <a:avLst>
              <a:gd name="adj" fmla="val 3077"/>
            </a:avLst>
          </a:prstGeom>
          <a:solidFill>
            <a:srgbClr val="FBEAE4"/>
          </a:solidFill>
          <a:ln/>
        </p:spPr>
      </p:sp>
      <p:sp>
        <p:nvSpPr>
          <p:cNvPr id="15" name="Shape 13"/>
          <p:cNvSpPr/>
          <p:nvPr/>
        </p:nvSpPr>
        <p:spPr>
          <a:xfrm>
            <a:off x="4649114" y="2990088"/>
            <a:ext cx="1737360" cy="457200"/>
          </a:xfrm>
          <a:prstGeom prst="roundRect">
            <a:avLst>
              <a:gd name="adj" fmla="val 50000"/>
            </a:avLst>
          </a:prstGeom>
          <a:solidFill>
            <a:srgbClr val="F05032"/>
          </a:solidFill>
          <a:ln/>
        </p:spPr>
      </p:sp>
      <p:sp>
        <p:nvSpPr>
          <p:cNvPr id="16" name="Text 14"/>
          <p:cNvSpPr/>
          <p:nvPr/>
        </p:nvSpPr>
        <p:spPr>
          <a:xfrm>
            <a:off x="4649114" y="299008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Mixed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649114" y="3611880"/>
            <a:ext cx="289346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커밋+Stage 취소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649114" y="4023360"/>
            <a:ext cx="289346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기본값. 변경은 Working Tree에 남고 Stage에서는 내려갑니다.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8182661" y="2697480"/>
            <a:ext cx="3442106" cy="2377440"/>
          </a:xfrm>
          <a:prstGeom prst="roundRect">
            <a:avLst>
              <a:gd name="adj" fmla="val 3077"/>
            </a:avLst>
          </a:prstGeom>
          <a:solidFill>
            <a:srgbClr val="FBE7E4"/>
          </a:solidFill>
          <a:ln/>
        </p:spPr>
      </p:sp>
      <p:sp>
        <p:nvSpPr>
          <p:cNvPr id="20" name="Shape 18"/>
          <p:cNvSpPr/>
          <p:nvPr/>
        </p:nvSpPr>
        <p:spPr>
          <a:xfrm>
            <a:off x="8456981" y="2990088"/>
            <a:ext cx="1737360" cy="457200"/>
          </a:xfrm>
          <a:prstGeom prst="roundRect">
            <a:avLst>
              <a:gd name="adj" fmla="val 50000"/>
            </a:avLst>
          </a:prstGeom>
          <a:solidFill>
            <a:srgbClr val="D6493B"/>
          </a:solidFill>
          <a:ln/>
        </p:spPr>
      </p:sp>
      <p:sp>
        <p:nvSpPr>
          <p:cNvPr id="21" name="Text 19"/>
          <p:cNvSpPr/>
          <p:nvPr/>
        </p:nvSpPr>
        <p:spPr>
          <a:xfrm>
            <a:off x="8456981" y="299008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456981" y="3611880"/>
            <a:ext cx="289346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전부 취소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8456981" y="4023360"/>
            <a:ext cx="289346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변경 내용까지 완전히 삭제합니다. 되살릴 수 없어 주의가 필요합니다.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566928" y="5257800"/>
            <a:ext cx="11057839" cy="914400"/>
          </a:xfrm>
          <a:prstGeom prst="roundRect">
            <a:avLst>
              <a:gd name="adj" fmla="val 8000"/>
            </a:avLst>
          </a:prstGeom>
          <a:solidFill>
            <a:srgbClr val="16233A"/>
          </a:solidFill>
          <a:ln/>
        </p:spPr>
      </p:sp>
      <p:sp>
        <p:nvSpPr>
          <p:cNvPr id="25" name="Text 23"/>
          <p:cNvSpPr/>
          <p:nvPr/>
        </p:nvSpPr>
        <p:spPr>
          <a:xfrm>
            <a:off x="886968" y="5394960"/>
            <a:ext cx="1041775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주의  </a:t>
            </a:r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E8EE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reset --hard 는 되돌린 변경을 복구하기 어렵습니다. 공유된(push된) 커밋에는 Reset 대신 Revert를 쓰세요.</a:t>
            </a:r>
            <a:endParaRPr lang="en-US" sz="1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Revert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되돌리기 커밋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특정 커밋의 변경을 취소하는 '새 커밋'을 만들어 이력을 안전하게 되돌립니다.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기존 이력을 지우지 않고, 취소 내용을 새 커밋으로 추가합니다.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이미 Push해 공유된 커밋을 되돌릴 때 특히 안전합니다.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이력이 그대로 남아 '무엇을 왜 되돌렸는지' 추적할 수 있습니다.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914400"/>
          </a:xfrm>
          <a:prstGeom prst="roundRect">
            <a:avLst>
              <a:gd name="adj" fmla="val 6000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특정 커밋을 취소하는 새 커밋 생성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revert &lt;커밋해시&gt;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Reset은 이력을 지우고, Revert는 취소 이력을 더합니다 — 공유 저장소엔 Revert.</a:t>
            </a:r>
            <a:endParaRPr lang="en-US" sz="13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상태 확인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지금 어떤 파일이 수정·추가·스테이지 되었는지 현재 상태를 보여줍니다.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Untracked: 아직 Git이 추적하지 않는 새 파일.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Modified: 추적 중이며 수정된 파일.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Staged: git add로 커밋 대기 중인 파일.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1499616"/>
          </a:xfrm>
          <a:prstGeom prst="roundRect">
            <a:avLst>
              <a:gd name="adj" fmla="val 3659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현재 상태 확인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status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간략히 보기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status -s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SourceTree의 'File Status' 탭이 바로 이 git status 를 시각화한 화면입니다.</a:t>
            </a:r>
            <a:endParaRPr lang="en-US" sz="13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실무 예제 ①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EXAMPLE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03504" y="1444752"/>
            <a:ext cx="10984687" cy="640080"/>
          </a:xfrm>
          <a:prstGeom prst="roundRect">
            <a:avLst>
              <a:gd name="adj" fmla="val 8571"/>
            </a:avLst>
          </a:prstGeom>
          <a:solidFill>
            <a:srgbClr val="1B2A41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1444752"/>
            <a:ext cx="1050919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상황   </a:t>
            </a:r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새 프로젝트를 시작해 GitHub에 처음 올리는 전체 과정.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66928" y="2331720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9" name="Shape 7"/>
          <p:cNvSpPr/>
          <p:nvPr/>
        </p:nvSpPr>
        <p:spPr>
          <a:xfrm>
            <a:off x="749808" y="2450592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0" name="Text 8"/>
          <p:cNvSpPr/>
          <p:nvPr/>
        </p:nvSpPr>
        <p:spPr>
          <a:xfrm>
            <a:off x="749808" y="245059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80" dirty="0"/>
          </a:p>
        </p:txBody>
      </p:sp>
      <p:sp>
        <p:nvSpPr>
          <p:cNvPr id="11" name="Text 9"/>
          <p:cNvSpPr/>
          <p:nvPr/>
        </p:nvSpPr>
        <p:spPr>
          <a:xfrm>
            <a:off x="1435608" y="2368296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 저장소를 새로 생성(Create)한다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66928" y="3227832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3" name="Shape 11"/>
          <p:cNvSpPr/>
          <p:nvPr/>
        </p:nvSpPr>
        <p:spPr>
          <a:xfrm>
            <a:off x="749808" y="3346704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4" name="Text 12"/>
          <p:cNvSpPr/>
          <p:nvPr/>
        </p:nvSpPr>
        <p:spPr>
          <a:xfrm>
            <a:off x="749808" y="334670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80" dirty="0"/>
          </a:p>
        </p:txBody>
      </p:sp>
      <p:sp>
        <p:nvSpPr>
          <p:cNvPr id="15" name="Text 13"/>
          <p:cNvSpPr/>
          <p:nvPr/>
        </p:nvSpPr>
        <p:spPr>
          <a:xfrm>
            <a:off x="1435608" y="3264408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README 등 초기 파일을 만든다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66928" y="4123944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7" name="Shape 15"/>
          <p:cNvSpPr/>
          <p:nvPr/>
        </p:nvSpPr>
        <p:spPr>
          <a:xfrm>
            <a:off x="749808" y="4242816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8" name="Text 16"/>
          <p:cNvSpPr/>
          <p:nvPr/>
        </p:nvSpPr>
        <p:spPr>
          <a:xfrm>
            <a:off x="749808" y="42428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1435608" y="4160520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→ Commit 으로 첫 커밋을 남긴다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66928" y="5020056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1" name="Shape 19"/>
          <p:cNvSpPr/>
          <p:nvPr/>
        </p:nvSpPr>
        <p:spPr>
          <a:xfrm>
            <a:off x="749808" y="5138928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2" name="Text 20"/>
          <p:cNvSpPr/>
          <p:nvPr/>
        </p:nvSpPr>
        <p:spPr>
          <a:xfrm>
            <a:off x="749808" y="513892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80" dirty="0"/>
          </a:p>
        </p:txBody>
      </p:sp>
      <p:sp>
        <p:nvSpPr>
          <p:cNvPr id="23" name="Text 21"/>
          <p:cNvSpPr/>
          <p:nvPr/>
        </p:nvSpPr>
        <p:spPr>
          <a:xfrm>
            <a:off x="1435608" y="5056632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origin(원격)을 연결한다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566928" y="5916168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5" name="Shape 23"/>
          <p:cNvSpPr/>
          <p:nvPr/>
        </p:nvSpPr>
        <p:spPr>
          <a:xfrm>
            <a:off x="749808" y="6035040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6" name="Text 24"/>
          <p:cNvSpPr/>
          <p:nvPr/>
        </p:nvSpPr>
        <p:spPr>
          <a:xfrm>
            <a:off x="749808" y="60350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80" dirty="0"/>
          </a:p>
        </p:txBody>
      </p:sp>
      <p:sp>
        <p:nvSpPr>
          <p:cNvPr id="27" name="Text 25"/>
          <p:cNvSpPr/>
          <p:nvPr/>
        </p:nvSpPr>
        <p:spPr>
          <a:xfrm>
            <a:off x="1435608" y="5952744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하여 GitHub에 업로드한다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7287768" y="2313432"/>
            <a:ext cx="43369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전체 명령 흐름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287768" y="2624328"/>
            <a:ext cx="4336999" cy="1792224"/>
          </a:xfrm>
          <a:prstGeom prst="roundRect">
            <a:avLst>
              <a:gd name="adj" fmla="val 3061"/>
            </a:avLst>
          </a:prstGeom>
          <a:solidFill>
            <a:srgbClr val="16233A"/>
          </a:solidFill>
          <a:ln/>
        </p:spPr>
      </p:sp>
      <p:sp>
        <p:nvSpPr>
          <p:cNvPr id="30" name="Text 28"/>
          <p:cNvSpPr/>
          <p:nvPr/>
        </p:nvSpPr>
        <p:spPr>
          <a:xfrm>
            <a:off x="7488936" y="2770632"/>
            <a:ext cx="3934663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init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add .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commit -m "initial commit"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remote add origin &lt;URL&gt;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 -u origin main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Git이란?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GIT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파일의 변경 이력을 스냅샷 단위로 기록·관리하는 분산 버전관리 시스템(DVCS)입니다.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66928" y="2697480"/>
            <a:ext cx="3442106" cy="2880360"/>
          </a:xfrm>
          <a:prstGeom prst="roundRect">
            <a:avLst>
              <a:gd name="adj" fmla="val 2540"/>
            </a:avLst>
          </a:prstGeom>
          <a:solidFill>
            <a:srgbClr val="FFFFFF"/>
          </a:solidFill>
          <a:ln w="12700">
            <a:solidFill>
              <a:srgbClr val="E3E9EF"/>
            </a:solidFill>
            <a:prstDash val="solid"/>
          </a:ln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886968" y="3044952"/>
            <a:ext cx="658368" cy="658368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1" name="Text 9"/>
          <p:cNvSpPr/>
          <p:nvPr/>
        </p:nvSpPr>
        <p:spPr>
          <a:xfrm>
            <a:off x="886968" y="304495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⟲</a:t>
            </a:r>
            <a:endParaRPr lang="en-US" sz="2160" dirty="0"/>
          </a:p>
        </p:txBody>
      </p:sp>
      <p:sp>
        <p:nvSpPr>
          <p:cNvPr id="12" name="Text 10"/>
          <p:cNvSpPr/>
          <p:nvPr/>
        </p:nvSpPr>
        <p:spPr>
          <a:xfrm>
            <a:off x="859536" y="3886200"/>
            <a:ext cx="285689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버전관리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859536" y="4389120"/>
            <a:ext cx="285689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특정 시점의 상태를 저장해 두고 언제든 그 시점으로 되돌릴 수 있습니다.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4374794" y="2697480"/>
            <a:ext cx="3442106" cy="2880360"/>
          </a:xfrm>
          <a:prstGeom prst="roundRect">
            <a:avLst>
              <a:gd name="adj" fmla="val 2540"/>
            </a:avLst>
          </a:prstGeom>
          <a:solidFill>
            <a:srgbClr val="FFFFFF"/>
          </a:solidFill>
          <a:ln w="12700">
            <a:solidFill>
              <a:srgbClr val="E3E9EF"/>
            </a:solidFill>
            <a:prstDash val="solid"/>
          </a:ln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694834" y="3044952"/>
            <a:ext cx="658368" cy="658368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6" name="Text 14"/>
          <p:cNvSpPr/>
          <p:nvPr/>
        </p:nvSpPr>
        <p:spPr>
          <a:xfrm>
            <a:off x="4694834" y="304495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≡</a:t>
            </a:r>
            <a:endParaRPr lang="en-US" sz="2160" dirty="0"/>
          </a:p>
        </p:txBody>
      </p:sp>
      <p:sp>
        <p:nvSpPr>
          <p:cNvPr id="17" name="Text 15"/>
          <p:cNvSpPr/>
          <p:nvPr/>
        </p:nvSpPr>
        <p:spPr>
          <a:xfrm>
            <a:off x="4667402" y="3886200"/>
            <a:ext cx="285689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변경이력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4667402" y="4389120"/>
            <a:ext cx="285689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누가·언제·무엇을 왜 바꿨는지 커밋 로그로 남아 추적할 수 있습니다.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8182661" y="2697480"/>
            <a:ext cx="3442106" cy="2880360"/>
          </a:xfrm>
          <a:prstGeom prst="roundRect">
            <a:avLst>
              <a:gd name="adj" fmla="val 2540"/>
            </a:avLst>
          </a:prstGeom>
          <a:solidFill>
            <a:srgbClr val="FFFFFF"/>
          </a:solidFill>
          <a:ln w="12700">
            <a:solidFill>
              <a:srgbClr val="E3E9EF"/>
            </a:solidFill>
            <a:prstDash val="solid"/>
          </a:ln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502701" y="3044952"/>
            <a:ext cx="658368" cy="658368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1" name="Text 19"/>
          <p:cNvSpPr/>
          <p:nvPr/>
        </p:nvSpPr>
        <p:spPr>
          <a:xfrm>
            <a:off x="8502701" y="304495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⇄</a:t>
            </a:r>
            <a:endParaRPr lang="en-US" sz="2160" dirty="0"/>
          </a:p>
        </p:txBody>
      </p:sp>
      <p:sp>
        <p:nvSpPr>
          <p:cNvPr id="22" name="Text 20"/>
          <p:cNvSpPr/>
          <p:nvPr/>
        </p:nvSpPr>
        <p:spPr>
          <a:xfrm>
            <a:off x="8475269" y="3886200"/>
            <a:ext cx="285689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협업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8475269" y="4389120"/>
            <a:ext cx="285689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여러 사람이 같은 프로젝트를 동시에 작업하고 충돌 없이 합칠 수 있습니다.</a:t>
            </a:r>
            <a:endParaRPr lang="en-US" sz="13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실무 예제 ②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EXAMPLE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03504" y="1444752"/>
            <a:ext cx="10984687" cy="640080"/>
          </a:xfrm>
          <a:prstGeom prst="roundRect">
            <a:avLst>
              <a:gd name="adj" fmla="val 8571"/>
            </a:avLst>
          </a:prstGeom>
          <a:solidFill>
            <a:srgbClr val="1B2A41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1444752"/>
            <a:ext cx="1050919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상황   </a:t>
            </a:r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집 PC에서 하던 프로젝트를 회사 PC에서 이어받기.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66928" y="2331720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9" name="Shape 7"/>
          <p:cNvSpPr/>
          <p:nvPr/>
        </p:nvSpPr>
        <p:spPr>
          <a:xfrm>
            <a:off x="749808" y="2450592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0" name="Text 8"/>
          <p:cNvSpPr/>
          <p:nvPr/>
        </p:nvSpPr>
        <p:spPr>
          <a:xfrm>
            <a:off x="749808" y="245059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80" dirty="0"/>
          </a:p>
        </p:txBody>
      </p:sp>
      <p:sp>
        <p:nvSpPr>
          <p:cNvPr id="11" name="Text 9"/>
          <p:cNvSpPr/>
          <p:nvPr/>
        </p:nvSpPr>
        <p:spPr>
          <a:xfrm>
            <a:off x="1435608" y="2368296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저장소 주소(URL)를 복사한다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66928" y="3227832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3" name="Shape 11"/>
          <p:cNvSpPr/>
          <p:nvPr/>
        </p:nvSpPr>
        <p:spPr>
          <a:xfrm>
            <a:off x="749808" y="3346704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4" name="Text 12"/>
          <p:cNvSpPr/>
          <p:nvPr/>
        </p:nvSpPr>
        <p:spPr>
          <a:xfrm>
            <a:off x="749808" y="334670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80" dirty="0"/>
          </a:p>
        </p:txBody>
      </p:sp>
      <p:sp>
        <p:nvSpPr>
          <p:cNvPr id="15" name="Text 13"/>
          <p:cNvSpPr/>
          <p:nvPr/>
        </p:nvSpPr>
        <p:spPr>
          <a:xfrm>
            <a:off x="1435608" y="3264408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SourceTree에서 Clone을 선택한다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66928" y="4123944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7" name="Shape 15"/>
          <p:cNvSpPr/>
          <p:nvPr/>
        </p:nvSpPr>
        <p:spPr>
          <a:xfrm>
            <a:off x="749808" y="4242816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8" name="Text 16"/>
          <p:cNvSpPr/>
          <p:nvPr/>
        </p:nvSpPr>
        <p:spPr>
          <a:xfrm>
            <a:off x="749808" y="42428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1435608" y="4160520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URL과 저장할 폴더를 지정한다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66928" y="5020056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1" name="Shape 19"/>
          <p:cNvSpPr/>
          <p:nvPr/>
        </p:nvSpPr>
        <p:spPr>
          <a:xfrm>
            <a:off x="749808" y="5138928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2" name="Text 20"/>
          <p:cNvSpPr/>
          <p:nvPr/>
        </p:nvSpPr>
        <p:spPr>
          <a:xfrm>
            <a:off x="749808" y="513892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80" dirty="0"/>
          </a:p>
        </p:txBody>
      </p:sp>
      <p:sp>
        <p:nvSpPr>
          <p:cNvPr id="23" name="Text 21"/>
          <p:cNvSpPr/>
          <p:nvPr/>
        </p:nvSpPr>
        <p:spPr>
          <a:xfrm>
            <a:off x="1435608" y="5056632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복제가 끝나면 코드와 이력이 모두 내려온다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566928" y="5916168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5" name="Shape 23"/>
          <p:cNvSpPr/>
          <p:nvPr/>
        </p:nvSpPr>
        <p:spPr>
          <a:xfrm>
            <a:off x="749808" y="6035040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6" name="Text 24"/>
          <p:cNvSpPr/>
          <p:nvPr/>
        </p:nvSpPr>
        <p:spPr>
          <a:xfrm>
            <a:off x="749808" y="60350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80" dirty="0"/>
          </a:p>
        </p:txBody>
      </p:sp>
      <p:sp>
        <p:nvSpPr>
          <p:cNvPr id="27" name="Text 25"/>
          <p:cNvSpPr/>
          <p:nvPr/>
        </p:nvSpPr>
        <p:spPr>
          <a:xfrm>
            <a:off x="1435608" y="5952744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바로 개발을 이어갈 수 있다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7287768" y="2313432"/>
            <a:ext cx="43369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전체 명령 흐름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287768" y="2624328"/>
            <a:ext cx="4336999" cy="1499616"/>
          </a:xfrm>
          <a:prstGeom prst="roundRect">
            <a:avLst>
              <a:gd name="adj" fmla="val 3659"/>
            </a:avLst>
          </a:prstGeom>
          <a:solidFill>
            <a:srgbClr val="16233A"/>
          </a:solidFill>
          <a:ln/>
        </p:spPr>
      </p:sp>
      <p:sp>
        <p:nvSpPr>
          <p:cNvPr id="30" name="Text 28"/>
          <p:cNvSpPr/>
          <p:nvPr/>
        </p:nvSpPr>
        <p:spPr>
          <a:xfrm>
            <a:off x="7488936" y="2770632"/>
            <a:ext cx="3934663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clone &lt;URL&gt;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cd repo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log --oneline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최신 상태에서 작업 시작</a:t>
            </a:r>
            <a:endParaRPr lang="en-US" sz="12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실무 예제 ③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EXAMPLE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03504" y="1444752"/>
            <a:ext cx="10984687" cy="640080"/>
          </a:xfrm>
          <a:prstGeom prst="roundRect">
            <a:avLst>
              <a:gd name="adj" fmla="val 8571"/>
            </a:avLst>
          </a:prstGeom>
          <a:solidFill>
            <a:srgbClr val="1B2A41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1444752"/>
            <a:ext cx="1050919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상황   </a:t>
            </a:r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팀원이 올린 최신 코드를 받고 나서 내 작업을 시작하기.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66928" y="2331720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9" name="Shape 7"/>
          <p:cNvSpPr/>
          <p:nvPr/>
        </p:nvSpPr>
        <p:spPr>
          <a:xfrm>
            <a:off x="749808" y="2450592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0" name="Text 8"/>
          <p:cNvSpPr/>
          <p:nvPr/>
        </p:nvSpPr>
        <p:spPr>
          <a:xfrm>
            <a:off x="749808" y="245059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80" dirty="0"/>
          </a:p>
        </p:txBody>
      </p:sp>
      <p:sp>
        <p:nvSpPr>
          <p:cNvPr id="11" name="Text 9"/>
          <p:cNvSpPr/>
          <p:nvPr/>
        </p:nvSpPr>
        <p:spPr>
          <a:xfrm>
            <a:off x="1435608" y="2368296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 시작 전 먼저 Pull 한다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66928" y="3227832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3" name="Shape 11"/>
          <p:cNvSpPr/>
          <p:nvPr/>
        </p:nvSpPr>
        <p:spPr>
          <a:xfrm>
            <a:off x="749808" y="3346704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4" name="Text 12"/>
          <p:cNvSpPr/>
          <p:nvPr/>
        </p:nvSpPr>
        <p:spPr>
          <a:xfrm>
            <a:off x="749808" y="334670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80" dirty="0"/>
          </a:p>
        </p:txBody>
      </p:sp>
      <p:sp>
        <p:nvSpPr>
          <p:cNvPr id="15" name="Text 13"/>
          <p:cNvSpPr/>
          <p:nvPr/>
        </p:nvSpPr>
        <p:spPr>
          <a:xfrm>
            <a:off x="1435608" y="3264408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원격의 최신 커밋이 병합된다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66928" y="4123944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7" name="Shape 15"/>
          <p:cNvSpPr/>
          <p:nvPr/>
        </p:nvSpPr>
        <p:spPr>
          <a:xfrm>
            <a:off x="749808" y="4242816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8" name="Text 16"/>
          <p:cNvSpPr/>
          <p:nvPr/>
        </p:nvSpPr>
        <p:spPr>
          <a:xfrm>
            <a:off x="749808" y="42428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1435608" y="4160520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충돌이 있으면 먼저 해결한다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66928" y="5020056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1" name="Shape 19"/>
          <p:cNvSpPr/>
          <p:nvPr/>
        </p:nvSpPr>
        <p:spPr>
          <a:xfrm>
            <a:off x="749808" y="5138928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2" name="Text 20"/>
          <p:cNvSpPr/>
          <p:nvPr/>
        </p:nvSpPr>
        <p:spPr>
          <a:xfrm>
            <a:off x="749808" y="513892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80" dirty="0"/>
          </a:p>
        </p:txBody>
      </p:sp>
      <p:sp>
        <p:nvSpPr>
          <p:cNvPr id="23" name="Text 21"/>
          <p:cNvSpPr/>
          <p:nvPr/>
        </p:nvSpPr>
        <p:spPr>
          <a:xfrm>
            <a:off x="1435608" y="5056632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이제 코드를 수정한다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566928" y="5916168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5" name="Shape 23"/>
          <p:cNvSpPr/>
          <p:nvPr/>
        </p:nvSpPr>
        <p:spPr>
          <a:xfrm>
            <a:off x="749808" y="6035040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6" name="Text 24"/>
          <p:cNvSpPr/>
          <p:nvPr/>
        </p:nvSpPr>
        <p:spPr>
          <a:xfrm>
            <a:off x="749808" y="60350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80" dirty="0"/>
          </a:p>
        </p:txBody>
      </p:sp>
      <p:sp>
        <p:nvSpPr>
          <p:cNvPr id="27" name="Text 25"/>
          <p:cNvSpPr/>
          <p:nvPr/>
        </p:nvSpPr>
        <p:spPr>
          <a:xfrm>
            <a:off x="1435608" y="5952744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 단위로 Commit 한다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7287768" y="2313432"/>
            <a:ext cx="43369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전체 명령 흐름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287768" y="2624328"/>
            <a:ext cx="4336999" cy="1499616"/>
          </a:xfrm>
          <a:prstGeom prst="roundRect">
            <a:avLst>
              <a:gd name="adj" fmla="val 3659"/>
            </a:avLst>
          </a:prstGeom>
          <a:solidFill>
            <a:srgbClr val="16233A"/>
          </a:solidFill>
          <a:ln/>
        </p:spPr>
      </p:sp>
      <p:sp>
        <p:nvSpPr>
          <p:cNvPr id="30" name="Text 28"/>
          <p:cNvSpPr/>
          <p:nvPr/>
        </p:nvSpPr>
        <p:spPr>
          <a:xfrm>
            <a:off x="7488936" y="2770632"/>
            <a:ext cx="3934663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pull origin main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(충돌 시 해결 후)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add .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commit -m "검색 기능 추가"</a:t>
            </a:r>
            <a:endParaRPr lang="en-US" sz="12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실무 예제 ④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EXAMPLE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03504" y="1444752"/>
            <a:ext cx="10984687" cy="640080"/>
          </a:xfrm>
          <a:prstGeom prst="roundRect">
            <a:avLst>
              <a:gd name="adj" fmla="val 8571"/>
            </a:avLst>
          </a:prstGeom>
          <a:solidFill>
            <a:srgbClr val="1B2A41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1444752"/>
            <a:ext cx="1050919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상황   </a:t>
            </a:r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오늘 한 작업을 정리해 팀과 공유하며 마무리하기.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66928" y="2331720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9" name="Shape 7"/>
          <p:cNvSpPr/>
          <p:nvPr/>
        </p:nvSpPr>
        <p:spPr>
          <a:xfrm>
            <a:off x="749808" y="2450592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0" name="Text 8"/>
          <p:cNvSpPr/>
          <p:nvPr/>
        </p:nvSpPr>
        <p:spPr>
          <a:xfrm>
            <a:off x="749808" y="245059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80" dirty="0"/>
          </a:p>
        </p:txBody>
      </p:sp>
      <p:sp>
        <p:nvSpPr>
          <p:cNvPr id="11" name="Text 9"/>
          <p:cNvSpPr/>
          <p:nvPr/>
        </p:nvSpPr>
        <p:spPr>
          <a:xfrm>
            <a:off x="1435608" y="2368296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변경한 파일을 확인(Status)한다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66928" y="3227832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3" name="Shape 11"/>
          <p:cNvSpPr/>
          <p:nvPr/>
        </p:nvSpPr>
        <p:spPr>
          <a:xfrm>
            <a:off x="749808" y="3346704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4" name="Text 12"/>
          <p:cNvSpPr/>
          <p:nvPr/>
        </p:nvSpPr>
        <p:spPr>
          <a:xfrm>
            <a:off x="749808" y="334670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80" dirty="0"/>
          </a:p>
        </p:txBody>
      </p:sp>
      <p:sp>
        <p:nvSpPr>
          <p:cNvPr id="15" name="Text 13"/>
          <p:cNvSpPr/>
          <p:nvPr/>
        </p:nvSpPr>
        <p:spPr>
          <a:xfrm>
            <a:off x="1435608" y="3264408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의미 단위로 Stage에 올린다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66928" y="4123944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7" name="Shape 15"/>
          <p:cNvSpPr/>
          <p:nvPr/>
        </p:nvSpPr>
        <p:spPr>
          <a:xfrm>
            <a:off x="749808" y="4242816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8" name="Text 16"/>
          <p:cNvSpPr/>
          <p:nvPr/>
        </p:nvSpPr>
        <p:spPr>
          <a:xfrm>
            <a:off x="749808" y="42428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1435608" y="4160520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명확한 메시지로 Commit 한다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66928" y="5020056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1" name="Shape 19"/>
          <p:cNvSpPr/>
          <p:nvPr/>
        </p:nvSpPr>
        <p:spPr>
          <a:xfrm>
            <a:off x="749808" y="5138928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2" name="Text 20"/>
          <p:cNvSpPr/>
          <p:nvPr/>
        </p:nvSpPr>
        <p:spPr>
          <a:xfrm>
            <a:off x="749808" y="513892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80" dirty="0"/>
          </a:p>
        </p:txBody>
      </p:sp>
      <p:sp>
        <p:nvSpPr>
          <p:cNvPr id="23" name="Text 21"/>
          <p:cNvSpPr/>
          <p:nvPr/>
        </p:nvSpPr>
        <p:spPr>
          <a:xfrm>
            <a:off x="1435608" y="5056632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로 원격에 반영한다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566928" y="5916168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5" name="Shape 23"/>
          <p:cNvSpPr/>
          <p:nvPr/>
        </p:nvSpPr>
        <p:spPr>
          <a:xfrm>
            <a:off x="749808" y="6035040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6" name="Text 24"/>
          <p:cNvSpPr/>
          <p:nvPr/>
        </p:nvSpPr>
        <p:spPr>
          <a:xfrm>
            <a:off x="749808" y="60350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80" dirty="0"/>
          </a:p>
        </p:txBody>
      </p:sp>
      <p:sp>
        <p:nvSpPr>
          <p:cNvPr id="27" name="Text 25"/>
          <p:cNvSpPr/>
          <p:nvPr/>
        </p:nvSpPr>
        <p:spPr>
          <a:xfrm>
            <a:off x="1435608" y="5952744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GitHub에서 반영을 확인한다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7287768" y="2313432"/>
            <a:ext cx="43369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전체 명령 흐름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287768" y="2624328"/>
            <a:ext cx="4336999" cy="1499616"/>
          </a:xfrm>
          <a:prstGeom prst="roundRect">
            <a:avLst>
              <a:gd name="adj" fmla="val 3659"/>
            </a:avLst>
          </a:prstGeom>
          <a:solidFill>
            <a:srgbClr val="16233A"/>
          </a:solidFill>
          <a:ln/>
        </p:spPr>
      </p:sp>
      <p:sp>
        <p:nvSpPr>
          <p:cNvPr id="30" name="Text 28"/>
          <p:cNvSpPr/>
          <p:nvPr/>
        </p:nvSpPr>
        <p:spPr>
          <a:xfrm>
            <a:off x="7488936" y="2770632"/>
            <a:ext cx="3934663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status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add .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commit -m "결제 오류 수정"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 origin main</a:t>
            </a:r>
            <a:endParaRPr lang="en-US" sz="12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 팁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PRODUCTIVITY TIPS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GUI의 장점을 살리면 커밋을 더 깔끔하게 관리할 수 있습니다.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057400"/>
            <a:ext cx="5346040" cy="1737360"/>
          </a:xfrm>
          <a:prstGeom prst="roundRect">
            <a:avLst>
              <a:gd name="adj" fmla="val 4211"/>
            </a:avLst>
          </a:prstGeom>
          <a:solidFill>
            <a:srgbClr val="F4F6F9"/>
          </a:solidFill>
          <a:ln/>
        </p:spPr>
      </p:sp>
      <p:sp>
        <p:nvSpPr>
          <p:cNvPr id="8" name="Shape 6"/>
          <p:cNvSpPr/>
          <p:nvPr/>
        </p:nvSpPr>
        <p:spPr>
          <a:xfrm>
            <a:off x="859536" y="2377440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9" name="Text 7"/>
          <p:cNvSpPr/>
          <p:nvPr/>
        </p:nvSpPr>
        <p:spPr>
          <a:xfrm>
            <a:off x="859536" y="23774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⧉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618488" y="2350008"/>
            <a:ext cx="4065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부분 Stage 활용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1618488" y="2788920"/>
            <a:ext cx="406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 파일 안에서도 원하는 줄(Hunk)만 골라 Stage할 수 있습니다. 서로 다른 작업을 별도 커밋으로 깔끔하게 나누세요.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278728" y="2057400"/>
            <a:ext cx="5346040" cy="1737360"/>
          </a:xfrm>
          <a:prstGeom prst="roundRect">
            <a:avLst>
              <a:gd name="adj" fmla="val 4211"/>
            </a:avLst>
          </a:prstGeom>
          <a:solidFill>
            <a:srgbClr val="F4F6F9"/>
          </a:solidFill>
          <a:ln/>
        </p:spPr>
      </p:sp>
      <p:sp>
        <p:nvSpPr>
          <p:cNvPr id="13" name="Shape 11"/>
          <p:cNvSpPr/>
          <p:nvPr/>
        </p:nvSpPr>
        <p:spPr>
          <a:xfrm>
            <a:off x="6571336" y="2377440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4" name="Text 12"/>
          <p:cNvSpPr/>
          <p:nvPr/>
        </p:nvSpPr>
        <p:spPr>
          <a:xfrm>
            <a:off x="6571336" y="23774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≡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7330288" y="2350008"/>
            <a:ext cx="4065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Diff로 변경 확인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7330288" y="2788920"/>
            <a:ext cx="406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 전 Diff 화면에서 추가·삭제된 줄을 눈으로 확인하면 실수 커밋을 크게 줄일 수 있습니다.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66928" y="4069080"/>
            <a:ext cx="5346040" cy="1737360"/>
          </a:xfrm>
          <a:prstGeom prst="roundRect">
            <a:avLst>
              <a:gd name="adj" fmla="val 4211"/>
            </a:avLst>
          </a:prstGeom>
          <a:solidFill>
            <a:srgbClr val="F4F6F9"/>
          </a:solidFill>
          <a:ln/>
        </p:spPr>
      </p:sp>
      <p:sp>
        <p:nvSpPr>
          <p:cNvPr id="18" name="Shape 16"/>
          <p:cNvSpPr/>
          <p:nvPr/>
        </p:nvSpPr>
        <p:spPr>
          <a:xfrm>
            <a:off x="859536" y="4389120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9" name="Text 17"/>
          <p:cNvSpPr/>
          <p:nvPr/>
        </p:nvSpPr>
        <p:spPr>
          <a:xfrm>
            <a:off x="859536" y="43891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618488" y="4361688"/>
            <a:ext cx="4065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의미 단위 커밋</a:t>
            </a:r>
            <a:endParaRPr lang="en-US" sz="1650" dirty="0"/>
          </a:p>
        </p:txBody>
      </p:sp>
      <p:sp>
        <p:nvSpPr>
          <p:cNvPr id="21" name="Text 19"/>
          <p:cNvSpPr/>
          <p:nvPr/>
        </p:nvSpPr>
        <p:spPr>
          <a:xfrm>
            <a:off x="1618488" y="4800600"/>
            <a:ext cx="406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'파일 전체 add' 대신 관련된 변경만 묶어 커밋하면 이력이 읽기 쉬워집니다.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278728" y="4069080"/>
            <a:ext cx="5346040" cy="1737360"/>
          </a:xfrm>
          <a:prstGeom prst="roundRect">
            <a:avLst>
              <a:gd name="adj" fmla="val 4211"/>
            </a:avLst>
          </a:prstGeom>
          <a:solidFill>
            <a:srgbClr val="F4F6F9"/>
          </a:solidFill>
          <a:ln/>
        </p:spPr>
      </p:sp>
      <p:sp>
        <p:nvSpPr>
          <p:cNvPr id="23" name="Shape 21"/>
          <p:cNvSpPr/>
          <p:nvPr/>
        </p:nvSpPr>
        <p:spPr>
          <a:xfrm>
            <a:off x="6571336" y="4389120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4" name="Text 22"/>
          <p:cNvSpPr/>
          <p:nvPr/>
        </p:nvSpPr>
        <p:spPr>
          <a:xfrm>
            <a:off x="6571336" y="43891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7330288" y="4361688"/>
            <a:ext cx="4065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 전 Pull 습관</a:t>
            </a:r>
            <a:endParaRPr lang="en-US" sz="1650" dirty="0"/>
          </a:p>
        </p:txBody>
      </p:sp>
      <p:sp>
        <p:nvSpPr>
          <p:cNvPr id="26" name="Text 24"/>
          <p:cNvSpPr/>
          <p:nvPr/>
        </p:nvSpPr>
        <p:spPr>
          <a:xfrm>
            <a:off x="7330288" y="4800600"/>
            <a:ext cx="406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Push가 거부되면 대개 원격이 앞서 있다는 뜻 — 먼저 Pull로 최신화하세요.</a:t>
            </a:r>
            <a:endParaRPr lang="en-US" sz="13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실수 사례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 없이 작업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554480"/>
            <a:ext cx="11057839" cy="1371600"/>
          </a:xfrm>
          <a:prstGeom prst="roundRect">
            <a:avLst>
              <a:gd name="adj" fmla="val 5333"/>
            </a:avLst>
          </a:prstGeom>
          <a:solidFill>
            <a:srgbClr val="FBE7E4"/>
          </a:solidFill>
          <a:ln/>
        </p:spPr>
      </p:sp>
      <p:sp>
        <p:nvSpPr>
          <p:cNvPr id="7" name="Shape 5"/>
          <p:cNvSpPr/>
          <p:nvPr/>
        </p:nvSpPr>
        <p:spPr>
          <a:xfrm>
            <a:off x="886968" y="1874520"/>
            <a:ext cx="731520" cy="731520"/>
          </a:xfrm>
          <a:prstGeom prst="ellipse">
            <a:avLst/>
          </a:prstGeom>
          <a:solidFill>
            <a:srgbClr val="D6493B"/>
          </a:solidFill>
          <a:ln/>
        </p:spPr>
      </p:sp>
      <p:sp>
        <p:nvSpPr>
          <p:cNvPr id="8" name="Text 6"/>
          <p:cNvSpPr/>
          <p:nvPr/>
        </p:nvSpPr>
        <p:spPr>
          <a:xfrm>
            <a:off x="886968" y="187452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847088" y="1737360"/>
            <a:ext cx="94119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64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무엇이 문제인가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847088" y="2121408"/>
            <a:ext cx="941191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팀원의 최신 커밋을 받지 않은 채 오래된 코드 위에서 작업을 시작합니다.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03504" y="3154680"/>
            <a:ext cx="11057839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왜 생기나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03504" y="3474720"/>
            <a:ext cx="11057839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이미 수정된 파일을 또 고쳐 나중에 병합 충돌이 커집니다.</a:t>
            </a:r>
            <a:endParaRPr lang="en-US" sz="1400" dirty="0"/>
          </a:p>
          <a:p>
            <a:pPr marL="177800" indent="-177800">
              <a:lnSpc>
                <a:spcPct val="102000"/>
              </a:lnSpc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남이 고친 버그를 모르고 되살리는 일이 생깁니다.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66928" y="4572000"/>
            <a:ext cx="11057839" cy="1737360"/>
          </a:xfrm>
          <a:prstGeom prst="roundRect">
            <a:avLst>
              <a:gd name="adj" fmla="val 4211"/>
            </a:avLst>
          </a:prstGeom>
          <a:solidFill>
            <a:srgbClr val="E4F3EC"/>
          </a:solidFill>
          <a:ln/>
        </p:spPr>
      </p:sp>
      <p:sp>
        <p:nvSpPr>
          <p:cNvPr id="14" name="Shape 12"/>
          <p:cNvSpPr/>
          <p:nvPr/>
        </p:nvSpPr>
        <p:spPr>
          <a:xfrm>
            <a:off x="886968" y="4864608"/>
            <a:ext cx="731520" cy="731520"/>
          </a:xfrm>
          <a:prstGeom prst="ellipse">
            <a:avLst/>
          </a:prstGeom>
          <a:solidFill>
            <a:srgbClr val="2E9E6B"/>
          </a:solidFill>
          <a:ln/>
        </p:spPr>
      </p:sp>
      <p:sp>
        <p:nvSpPr>
          <p:cNvPr id="15" name="Text 13"/>
          <p:cNvSpPr/>
          <p:nvPr/>
        </p:nvSpPr>
        <p:spPr>
          <a:xfrm>
            <a:off x="886968" y="4864608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1847088" y="4773168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E9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해결 · 예방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847088" y="5138928"/>
            <a:ext cx="5486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작업을 시작하기 전 항상 먼저 Pull 하세요.</a:t>
            </a:r>
            <a:endParaRPr lang="en-US" sz="13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하루의 첫 동작을 'Pull'로 고정하면 대부분의 충돌이 사라집니다.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7607808" y="4864608"/>
            <a:ext cx="4016959" cy="1143000"/>
          </a:xfrm>
          <a:prstGeom prst="roundRect">
            <a:avLst>
              <a:gd name="adj" fmla="val 4800"/>
            </a:avLst>
          </a:prstGeom>
          <a:solidFill>
            <a:srgbClr val="16233A"/>
          </a:solidFill>
          <a:ln/>
        </p:spPr>
      </p:sp>
      <p:sp>
        <p:nvSpPr>
          <p:cNvPr id="19" name="Text 17"/>
          <p:cNvSpPr/>
          <p:nvPr/>
        </p:nvSpPr>
        <p:spPr>
          <a:xfrm>
            <a:off x="7808976" y="5010912"/>
            <a:ext cx="3614623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작업 전 최신화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pull origin main</a:t>
            </a:r>
            <a:endParaRPr lang="en-US" sz="12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실수 사례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누락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554480"/>
            <a:ext cx="11057839" cy="1371600"/>
          </a:xfrm>
          <a:prstGeom prst="roundRect">
            <a:avLst>
              <a:gd name="adj" fmla="val 5333"/>
            </a:avLst>
          </a:prstGeom>
          <a:solidFill>
            <a:srgbClr val="FBE7E4"/>
          </a:solidFill>
          <a:ln/>
        </p:spPr>
      </p:sp>
      <p:sp>
        <p:nvSpPr>
          <p:cNvPr id="7" name="Shape 5"/>
          <p:cNvSpPr/>
          <p:nvPr/>
        </p:nvSpPr>
        <p:spPr>
          <a:xfrm>
            <a:off x="886968" y="1874520"/>
            <a:ext cx="731520" cy="731520"/>
          </a:xfrm>
          <a:prstGeom prst="ellipse">
            <a:avLst/>
          </a:prstGeom>
          <a:solidFill>
            <a:srgbClr val="D6493B"/>
          </a:solidFill>
          <a:ln/>
        </p:spPr>
      </p:sp>
      <p:sp>
        <p:nvSpPr>
          <p:cNvPr id="8" name="Text 6"/>
          <p:cNvSpPr/>
          <p:nvPr/>
        </p:nvSpPr>
        <p:spPr>
          <a:xfrm>
            <a:off x="886968" y="187452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847088" y="1737360"/>
            <a:ext cx="94119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64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무엇이 문제인가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847088" y="2121408"/>
            <a:ext cx="941191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커밋만 하고 Push를 잊어 내 작업이 계속 로컬에만 남아 있습니다.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03504" y="3154680"/>
            <a:ext cx="11057839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왜 생기나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03504" y="3474720"/>
            <a:ext cx="11057839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팀원은 여전히 이전 코드를 보고 있어 협업이 어긋납니다.</a:t>
            </a:r>
            <a:endParaRPr lang="en-US" sz="1400" dirty="0"/>
          </a:p>
          <a:p>
            <a:pPr marL="177800" indent="-177800">
              <a:lnSpc>
                <a:spcPct val="102000"/>
              </a:lnSpc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PC 고장 시 백업이 없어 작업을 통째로 잃을 수 있습니다.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66928" y="4572000"/>
            <a:ext cx="11057839" cy="1737360"/>
          </a:xfrm>
          <a:prstGeom prst="roundRect">
            <a:avLst>
              <a:gd name="adj" fmla="val 4211"/>
            </a:avLst>
          </a:prstGeom>
          <a:solidFill>
            <a:srgbClr val="E4F3EC"/>
          </a:solidFill>
          <a:ln/>
        </p:spPr>
      </p:sp>
      <p:sp>
        <p:nvSpPr>
          <p:cNvPr id="14" name="Shape 12"/>
          <p:cNvSpPr/>
          <p:nvPr/>
        </p:nvSpPr>
        <p:spPr>
          <a:xfrm>
            <a:off x="886968" y="4864608"/>
            <a:ext cx="731520" cy="731520"/>
          </a:xfrm>
          <a:prstGeom prst="ellipse">
            <a:avLst/>
          </a:prstGeom>
          <a:solidFill>
            <a:srgbClr val="2E9E6B"/>
          </a:solidFill>
          <a:ln/>
        </p:spPr>
      </p:sp>
      <p:sp>
        <p:nvSpPr>
          <p:cNvPr id="15" name="Text 13"/>
          <p:cNvSpPr/>
          <p:nvPr/>
        </p:nvSpPr>
        <p:spPr>
          <a:xfrm>
            <a:off x="886968" y="4864608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1847088" y="4773168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E9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해결 · 예방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847088" y="5138928"/>
            <a:ext cx="5486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 후에는 Push까지 한 세트로 처리하세요.</a:t>
            </a:r>
            <a:endParaRPr lang="en-US" sz="13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하루를 마칠 때 'Push 했는가'를 마지막으로 확인하는 습관을 들이세요.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7607808" y="4864608"/>
            <a:ext cx="4016959" cy="1143000"/>
          </a:xfrm>
          <a:prstGeom prst="roundRect">
            <a:avLst>
              <a:gd name="adj" fmla="val 4800"/>
            </a:avLst>
          </a:prstGeom>
          <a:solidFill>
            <a:srgbClr val="16233A"/>
          </a:solidFill>
          <a:ln/>
        </p:spPr>
      </p:sp>
      <p:sp>
        <p:nvSpPr>
          <p:cNvPr id="19" name="Text 17"/>
          <p:cNvSpPr/>
          <p:nvPr/>
        </p:nvSpPr>
        <p:spPr>
          <a:xfrm>
            <a:off x="7808976" y="5010912"/>
            <a:ext cx="3614623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커밋 후 바로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 origin main</a:t>
            </a:r>
            <a:endParaRPr lang="en-US" sz="12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실수 사례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 CONFLICT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554480"/>
            <a:ext cx="11057839" cy="1371600"/>
          </a:xfrm>
          <a:prstGeom prst="roundRect">
            <a:avLst>
              <a:gd name="adj" fmla="val 5333"/>
            </a:avLst>
          </a:prstGeom>
          <a:solidFill>
            <a:srgbClr val="FBE7E4"/>
          </a:solidFill>
          <a:ln/>
        </p:spPr>
      </p:sp>
      <p:sp>
        <p:nvSpPr>
          <p:cNvPr id="7" name="Shape 5"/>
          <p:cNvSpPr/>
          <p:nvPr/>
        </p:nvSpPr>
        <p:spPr>
          <a:xfrm>
            <a:off x="886968" y="1874520"/>
            <a:ext cx="731520" cy="731520"/>
          </a:xfrm>
          <a:prstGeom prst="ellipse">
            <a:avLst/>
          </a:prstGeom>
          <a:solidFill>
            <a:srgbClr val="D6493B"/>
          </a:solidFill>
          <a:ln/>
        </p:spPr>
      </p:sp>
      <p:sp>
        <p:nvSpPr>
          <p:cNvPr id="8" name="Text 6"/>
          <p:cNvSpPr/>
          <p:nvPr/>
        </p:nvSpPr>
        <p:spPr>
          <a:xfrm>
            <a:off x="886968" y="187452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847088" y="1737360"/>
            <a:ext cx="94119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64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무엇이 문제인가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847088" y="2121408"/>
            <a:ext cx="941191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두 사람이 같은 파일의 같은 부분을 다르게 고쳐 병합 시 충돌이 발생합니다.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03504" y="3154680"/>
            <a:ext cx="11057839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왜 생기나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03504" y="3474720"/>
            <a:ext cx="11057839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Git이 자동으로 어느 쪽을 남길지 결정할 수 없습니다.</a:t>
            </a:r>
            <a:endParaRPr lang="en-US" sz="1400" dirty="0"/>
          </a:p>
          <a:p>
            <a:pPr marL="177800" indent="-177800">
              <a:lnSpc>
                <a:spcPct val="102000"/>
              </a:lnSpc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충돌 표시(&lt;&lt;&lt;&lt;, ====, &gt;&gt;&gt;&gt;)를 정리하지 않으면 커밋할 수 없습니다.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66928" y="4572000"/>
            <a:ext cx="11057839" cy="1737360"/>
          </a:xfrm>
          <a:prstGeom prst="roundRect">
            <a:avLst>
              <a:gd name="adj" fmla="val 4211"/>
            </a:avLst>
          </a:prstGeom>
          <a:solidFill>
            <a:srgbClr val="E4F3EC"/>
          </a:solidFill>
          <a:ln/>
        </p:spPr>
      </p:sp>
      <p:sp>
        <p:nvSpPr>
          <p:cNvPr id="14" name="Shape 12"/>
          <p:cNvSpPr/>
          <p:nvPr/>
        </p:nvSpPr>
        <p:spPr>
          <a:xfrm>
            <a:off x="886968" y="4864608"/>
            <a:ext cx="731520" cy="731520"/>
          </a:xfrm>
          <a:prstGeom prst="ellipse">
            <a:avLst/>
          </a:prstGeom>
          <a:solidFill>
            <a:srgbClr val="2E9E6B"/>
          </a:solidFill>
          <a:ln/>
        </p:spPr>
      </p:sp>
      <p:sp>
        <p:nvSpPr>
          <p:cNvPr id="15" name="Text 13"/>
          <p:cNvSpPr/>
          <p:nvPr/>
        </p:nvSpPr>
        <p:spPr>
          <a:xfrm>
            <a:off x="886968" y="4864608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1847088" y="4773168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E9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해결 · 예방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847088" y="5138928"/>
            <a:ext cx="5486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충돌은 오류가 아니라 판단 요청입니다.</a:t>
            </a:r>
            <a:endParaRPr lang="en-US" sz="13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충돌 부분에서 남길 코드를 고른 뒤 표시를 지우고, 다시 add · commit 하면 됩니다.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7607808" y="4864608"/>
            <a:ext cx="4016959" cy="1143000"/>
          </a:xfrm>
          <a:prstGeom prst="roundRect">
            <a:avLst>
              <a:gd name="adj" fmla="val 4800"/>
            </a:avLst>
          </a:prstGeom>
          <a:solidFill>
            <a:srgbClr val="16233A"/>
          </a:solidFill>
          <a:ln/>
        </p:spPr>
      </p:sp>
      <p:sp>
        <p:nvSpPr>
          <p:cNvPr id="19" name="Text 17"/>
          <p:cNvSpPr/>
          <p:nvPr/>
        </p:nvSpPr>
        <p:spPr>
          <a:xfrm>
            <a:off x="7808976" y="5010912"/>
            <a:ext cx="3614623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충돌 해결 후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add .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commit</a:t>
            </a:r>
            <a:endParaRPr lang="en-US" sz="125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베스트 프랙티스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PRACTICES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습관 몇 가지만 지켜도 협업의 사고를 크게 줄일 수 있습니다.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057400"/>
            <a:ext cx="3442106" cy="1600200"/>
          </a:xfrm>
          <a:prstGeom prst="roundRect">
            <a:avLst>
              <a:gd name="adj" fmla="val 4571"/>
            </a:avLst>
          </a:prstGeom>
          <a:solidFill>
            <a:srgbClr val="F4F6F9"/>
          </a:solidFill>
          <a:ln/>
        </p:spPr>
      </p:sp>
      <p:sp>
        <p:nvSpPr>
          <p:cNvPr id="8" name="Shape 6"/>
          <p:cNvSpPr/>
          <p:nvPr/>
        </p:nvSpPr>
        <p:spPr>
          <a:xfrm>
            <a:off x="841248" y="2350008"/>
            <a:ext cx="502920" cy="502920"/>
          </a:xfrm>
          <a:prstGeom prst="ellipse">
            <a:avLst/>
          </a:prstGeom>
          <a:solidFill>
            <a:srgbClr val="2E9E6B"/>
          </a:solidFill>
          <a:ln/>
        </p:spPr>
      </p:sp>
      <p:sp>
        <p:nvSpPr>
          <p:cNvPr id="9" name="Text 7"/>
          <p:cNvSpPr/>
          <p:nvPr/>
        </p:nvSpPr>
        <p:spPr>
          <a:xfrm>
            <a:off x="841248" y="23500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1481328" y="2331720"/>
            <a:ext cx="234482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 전 Pull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841248" y="2926080"/>
            <a:ext cx="28934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3000"/>
              </a:lnSpc>
              <a:buNone/>
            </a:pPr>
            <a:r>
              <a:rPr lang="en-US" sz="12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코딩을 시작하기 전 항상 원격을 최신화합니다.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74794" y="2057400"/>
            <a:ext cx="3442106" cy="1600200"/>
          </a:xfrm>
          <a:prstGeom prst="roundRect">
            <a:avLst>
              <a:gd name="adj" fmla="val 4571"/>
            </a:avLst>
          </a:prstGeom>
          <a:solidFill>
            <a:srgbClr val="F4F6F9"/>
          </a:solidFill>
          <a:ln/>
        </p:spPr>
      </p:sp>
      <p:sp>
        <p:nvSpPr>
          <p:cNvPr id="13" name="Shape 11"/>
          <p:cNvSpPr/>
          <p:nvPr/>
        </p:nvSpPr>
        <p:spPr>
          <a:xfrm>
            <a:off x="4649114" y="2350008"/>
            <a:ext cx="502920" cy="502920"/>
          </a:xfrm>
          <a:prstGeom prst="ellipse">
            <a:avLst/>
          </a:prstGeom>
          <a:solidFill>
            <a:srgbClr val="2E9E6B"/>
          </a:solidFill>
          <a:ln/>
        </p:spPr>
      </p:sp>
      <p:sp>
        <p:nvSpPr>
          <p:cNvPr id="14" name="Text 12"/>
          <p:cNvSpPr/>
          <p:nvPr/>
        </p:nvSpPr>
        <p:spPr>
          <a:xfrm>
            <a:off x="4649114" y="23500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5289194" y="2331720"/>
            <a:ext cx="234482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의미 있는 Commit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4649114" y="2926080"/>
            <a:ext cx="28934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3000"/>
              </a:lnSpc>
              <a:buNone/>
            </a:pPr>
            <a:r>
              <a:rPr lang="en-US" sz="12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'무엇을 왜' 바꿨는지 드러나게 메시지를 씁니다.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8182661" y="2057400"/>
            <a:ext cx="3442106" cy="1600200"/>
          </a:xfrm>
          <a:prstGeom prst="roundRect">
            <a:avLst>
              <a:gd name="adj" fmla="val 4571"/>
            </a:avLst>
          </a:prstGeom>
          <a:solidFill>
            <a:srgbClr val="F4F6F9"/>
          </a:solidFill>
          <a:ln/>
        </p:spPr>
      </p:sp>
      <p:sp>
        <p:nvSpPr>
          <p:cNvPr id="18" name="Shape 16"/>
          <p:cNvSpPr/>
          <p:nvPr/>
        </p:nvSpPr>
        <p:spPr>
          <a:xfrm>
            <a:off x="8456981" y="2350008"/>
            <a:ext cx="502920" cy="502920"/>
          </a:xfrm>
          <a:prstGeom prst="ellipse">
            <a:avLst/>
          </a:prstGeom>
          <a:solidFill>
            <a:srgbClr val="2E9E6B"/>
          </a:solidFill>
          <a:ln/>
        </p:spPr>
      </p:sp>
      <p:sp>
        <p:nvSpPr>
          <p:cNvPr id="19" name="Text 17"/>
          <p:cNvSpPr/>
          <p:nvPr/>
        </p:nvSpPr>
        <p:spPr>
          <a:xfrm>
            <a:off x="8456981" y="23500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50" dirty="0"/>
          </a:p>
        </p:txBody>
      </p:sp>
      <p:sp>
        <p:nvSpPr>
          <p:cNvPr id="20" name="Text 18"/>
          <p:cNvSpPr/>
          <p:nvPr/>
        </p:nvSpPr>
        <p:spPr>
          <a:xfrm>
            <a:off x="9097061" y="2331720"/>
            <a:ext cx="234482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작게 자주 Commit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8456981" y="2926080"/>
            <a:ext cx="28934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3000"/>
              </a:lnSpc>
              <a:buNone/>
            </a:pPr>
            <a:r>
              <a:rPr lang="en-US" sz="12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큰 덩어리 대신 작은 단위로 자주 남깁니다.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566928" y="3931920"/>
            <a:ext cx="3442106" cy="1600200"/>
          </a:xfrm>
          <a:prstGeom prst="roundRect">
            <a:avLst>
              <a:gd name="adj" fmla="val 4571"/>
            </a:avLst>
          </a:prstGeom>
          <a:solidFill>
            <a:srgbClr val="F4F6F9"/>
          </a:solidFill>
          <a:ln/>
        </p:spPr>
      </p:sp>
      <p:sp>
        <p:nvSpPr>
          <p:cNvPr id="23" name="Shape 21"/>
          <p:cNvSpPr/>
          <p:nvPr/>
        </p:nvSpPr>
        <p:spPr>
          <a:xfrm>
            <a:off x="841248" y="4224528"/>
            <a:ext cx="502920" cy="502920"/>
          </a:xfrm>
          <a:prstGeom prst="ellipse">
            <a:avLst/>
          </a:prstGeom>
          <a:solidFill>
            <a:srgbClr val="2E9E6B"/>
          </a:solidFill>
          <a:ln/>
        </p:spPr>
      </p:sp>
      <p:sp>
        <p:nvSpPr>
          <p:cNvPr id="24" name="Text 22"/>
          <p:cNvSpPr/>
          <p:nvPr/>
        </p:nvSpPr>
        <p:spPr>
          <a:xfrm>
            <a:off x="841248" y="422452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50" dirty="0"/>
          </a:p>
        </p:txBody>
      </p:sp>
      <p:sp>
        <p:nvSpPr>
          <p:cNvPr id="25" name="Text 23"/>
          <p:cNvSpPr/>
          <p:nvPr/>
        </p:nvSpPr>
        <p:spPr>
          <a:xfrm>
            <a:off x="1481328" y="4206240"/>
            <a:ext cx="234482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기능은 Branch에서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41248" y="4800600"/>
            <a:ext cx="28934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3000"/>
              </a:lnSpc>
              <a:buNone/>
            </a:pPr>
            <a:r>
              <a:rPr lang="en-US" sz="12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main은 항상 동작 상태로 두고 작업은 브랜치에서.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4374794" y="3931920"/>
            <a:ext cx="3442106" cy="1600200"/>
          </a:xfrm>
          <a:prstGeom prst="roundRect">
            <a:avLst>
              <a:gd name="adj" fmla="val 4571"/>
            </a:avLst>
          </a:prstGeom>
          <a:solidFill>
            <a:srgbClr val="F4F6F9"/>
          </a:solidFill>
          <a:ln/>
        </p:spPr>
      </p:sp>
      <p:sp>
        <p:nvSpPr>
          <p:cNvPr id="28" name="Shape 26"/>
          <p:cNvSpPr/>
          <p:nvPr/>
        </p:nvSpPr>
        <p:spPr>
          <a:xfrm>
            <a:off x="4649114" y="4224528"/>
            <a:ext cx="502920" cy="502920"/>
          </a:xfrm>
          <a:prstGeom prst="ellipse">
            <a:avLst/>
          </a:prstGeom>
          <a:solidFill>
            <a:srgbClr val="2E9E6B"/>
          </a:solidFill>
          <a:ln/>
        </p:spPr>
      </p:sp>
      <p:sp>
        <p:nvSpPr>
          <p:cNvPr id="29" name="Text 27"/>
          <p:cNvSpPr/>
          <p:nvPr/>
        </p:nvSpPr>
        <p:spPr>
          <a:xfrm>
            <a:off x="4649114" y="422452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50" dirty="0"/>
          </a:p>
        </p:txBody>
      </p:sp>
      <p:sp>
        <p:nvSpPr>
          <p:cNvPr id="30" name="Text 28"/>
          <p:cNvSpPr/>
          <p:nvPr/>
        </p:nvSpPr>
        <p:spPr>
          <a:xfrm>
            <a:off x="5289194" y="4206240"/>
            <a:ext cx="234482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 후 Push</a:t>
            </a:r>
            <a:endParaRPr lang="en-US" sz="1550" dirty="0"/>
          </a:p>
        </p:txBody>
      </p:sp>
      <p:sp>
        <p:nvSpPr>
          <p:cNvPr id="31" name="Text 29"/>
          <p:cNvSpPr/>
          <p:nvPr/>
        </p:nvSpPr>
        <p:spPr>
          <a:xfrm>
            <a:off x="4649114" y="4800600"/>
            <a:ext cx="28934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3000"/>
              </a:lnSpc>
              <a:buNone/>
            </a:pPr>
            <a:r>
              <a:rPr lang="en-US" sz="12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작업을 공유·백업하려면 반드시 Push까지.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8182661" y="3931920"/>
            <a:ext cx="3442106" cy="1600200"/>
          </a:xfrm>
          <a:prstGeom prst="roundRect">
            <a:avLst>
              <a:gd name="adj" fmla="val 4571"/>
            </a:avLst>
          </a:prstGeom>
          <a:solidFill>
            <a:srgbClr val="F4F6F9"/>
          </a:solidFill>
          <a:ln/>
        </p:spPr>
      </p:sp>
      <p:sp>
        <p:nvSpPr>
          <p:cNvPr id="33" name="Shape 31"/>
          <p:cNvSpPr/>
          <p:nvPr/>
        </p:nvSpPr>
        <p:spPr>
          <a:xfrm>
            <a:off x="8456981" y="4224528"/>
            <a:ext cx="502920" cy="502920"/>
          </a:xfrm>
          <a:prstGeom prst="ellipse">
            <a:avLst/>
          </a:prstGeom>
          <a:solidFill>
            <a:srgbClr val="2E9E6B"/>
          </a:solidFill>
          <a:ln/>
        </p:spPr>
      </p:sp>
      <p:sp>
        <p:nvSpPr>
          <p:cNvPr id="34" name="Text 32"/>
          <p:cNvSpPr/>
          <p:nvPr/>
        </p:nvSpPr>
        <p:spPr>
          <a:xfrm>
            <a:off x="8456981" y="422452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50" dirty="0"/>
          </a:p>
        </p:txBody>
      </p:sp>
      <p:sp>
        <p:nvSpPr>
          <p:cNvPr id="35" name="Text 33"/>
          <p:cNvSpPr/>
          <p:nvPr/>
        </p:nvSpPr>
        <p:spPr>
          <a:xfrm>
            <a:off x="9097061" y="4206240"/>
            <a:ext cx="234482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공유 커밋엔 Revert</a:t>
            </a:r>
            <a:endParaRPr lang="en-US" sz="1550" dirty="0"/>
          </a:p>
        </p:txBody>
      </p:sp>
      <p:sp>
        <p:nvSpPr>
          <p:cNvPr id="36" name="Text 34"/>
          <p:cNvSpPr/>
          <p:nvPr/>
        </p:nvSpPr>
        <p:spPr>
          <a:xfrm>
            <a:off x="8456981" y="4800600"/>
            <a:ext cx="28934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3000"/>
              </a:lnSpc>
              <a:buNone/>
            </a:pPr>
            <a:r>
              <a:rPr lang="en-US" sz="12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이미 올린 커밋은 Reset 대신 Revert로 되돌립니다.</a:t>
            </a:r>
            <a:endParaRPr lang="en-US" sz="125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핵심 흐름 체크리스트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CHECKLIST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매일의 작업은 결국 이 네 동작의 반복입니다.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286000"/>
            <a:ext cx="2455850" cy="2286000"/>
          </a:xfrm>
          <a:prstGeom prst="roundRect">
            <a:avLst>
              <a:gd name="adj" fmla="val 4000"/>
            </a:avLst>
          </a:prstGeom>
          <a:solidFill>
            <a:srgbClr val="24384F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429093" y="2651760"/>
            <a:ext cx="731520" cy="73152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9" name="Text 7"/>
          <p:cNvSpPr/>
          <p:nvPr/>
        </p:nvSpPr>
        <p:spPr>
          <a:xfrm>
            <a:off x="1429093" y="26517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658368" y="3520440"/>
            <a:ext cx="227297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749808" y="4023360"/>
            <a:ext cx="209009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처음 한 번, 저장소를 내 PC로 복제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3022778" y="3200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3434258" y="2286000"/>
            <a:ext cx="2455850" cy="2286000"/>
          </a:xfrm>
          <a:prstGeom prst="roundRect">
            <a:avLst>
              <a:gd name="adj" fmla="val 4000"/>
            </a:avLst>
          </a:prstGeom>
          <a:solidFill>
            <a:srgbClr val="1B2A41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296423" y="2651760"/>
            <a:ext cx="731520" cy="73152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5" name="Text 13"/>
          <p:cNvSpPr/>
          <p:nvPr/>
        </p:nvSpPr>
        <p:spPr>
          <a:xfrm>
            <a:off x="4296423" y="26517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3525698" y="3520440"/>
            <a:ext cx="227297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3617138" y="4023360"/>
            <a:ext cx="209009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 전, 원격 최신 내용 받기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890108" y="3200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400" dirty="0"/>
          </a:p>
        </p:txBody>
      </p:sp>
      <p:sp>
        <p:nvSpPr>
          <p:cNvPr id="19" name="Shape 17"/>
          <p:cNvSpPr/>
          <p:nvPr/>
        </p:nvSpPr>
        <p:spPr>
          <a:xfrm>
            <a:off x="6301588" y="2286000"/>
            <a:ext cx="2455850" cy="2286000"/>
          </a:xfrm>
          <a:prstGeom prst="roundRect">
            <a:avLst>
              <a:gd name="adj" fmla="val 4000"/>
            </a:avLst>
          </a:prstGeom>
          <a:solidFill>
            <a:srgbClr val="24384F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7163753" y="2651760"/>
            <a:ext cx="731520" cy="73152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1" name="Text 19"/>
          <p:cNvSpPr/>
          <p:nvPr/>
        </p:nvSpPr>
        <p:spPr>
          <a:xfrm>
            <a:off x="7163753" y="26517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6393028" y="3520440"/>
            <a:ext cx="227297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6484468" y="4023360"/>
            <a:ext cx="209009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변경을 의미 단위로 기록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8757437" y="3200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400" dirty="0"/>
          </a:p>
        </p:txBody>
      </p:sp>
      <p:sp>
        <p:nvSpPr>
          <p:cNvPr id="25" name="Shape 23"/>
          <p:cNvSpPr/>
          <p:nvPr/>
        </p:nvSpPr>
        <p:spPr>
          <a:xfrm>
            <a:off x="9168917" y="2286000"/>
            <a:ext cx="2455850" cy="2286000"/>
          </a:xfrm>
          <a:prstGeom prst="roundRect">
            <a:avLst>
              <a:gd name="adj" fmla="val 4000"/>
            </a:avLst>
          </a:prstGeom>
          <a:solidFill>
            <a:srgbClr val="1B2A41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10031082" y="2651760"/>
            <a:ext cx="731520" cy="73152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7" name="Text 25"/>
          <p:cNvSpPr/>
          <p:nvPr/>
        </p:nvSpPr>
        <p:spPr>
          <a:xfrm>
            <a:off x="10031082" y="26517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400" dirty="0"/>
          </a:p>
        </p:txBody>
      </p:sp>
      <p:sp>
        <p:nvSpPr>
          <p:cNvPr id="28" name="Text 26"/>
          <p:cNvSpPr/>
          <p:nvPr/>
        </p:nvSpPr>
        <p:spPr>
          <a:xfrm>
            <a:off x="9260357" y="3520440"/>
            <a:ext cx="227297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9351797" y="4023360"/>
            <a:ext cx="209009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작업을 원격에 공유·백업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566928" y="5074920"/>
            <a:ext cx="11057839" cy="1051560"/>
          </a:xfrm>
          <a:prstGeom prst="roundRect">
            <a:avLst>
              <a:gd name="adj" fmla="val 6957"/>
            </a:avLst>
          </a:prstGeom>
          <a:solidFill>
            <a:srgbClr val="FBEAE4"/>
          </a:solidFill>
          <a:ln/>
        </p:spPr>
      </p:sp>
      <p:sp>
        <p:nvSpPr>
          <p:cNvPr id="31" name="Text 29"/>
          <p:cNvSpPr/>
          <p:nvPr/>
        </p:nvSpPr>
        <p:spPr>
          <a:xfrm>
            <a:off x="886968" y="5230368"/>
            <a:ext cx="1041775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하루 루틴   </a:t>
            </a:r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시작할 때 </a:t>
            </a:r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B2A4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Pull</a:t>
            </a:r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마칠 때 </a:t>
            </a:r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B2A4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Commit → Push</a:t>
            </a:r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이 두 가지만 지켜도 협업의 90%가 매끄러워집니다.</a:t>
            </a:r>
            <a:endParaRPr lang="en-US" sz="15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1B2A4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40080"/>
            <a:ext cx="2103120" cy="457200"/>
          </a:xfrm>
          <a:prstGeom prst="roundRect">
            <a:avLst>
              <a:gd name="adj" fmla="val 50000"/>
            </a:avLst>
          </a:prstGeom>
          <a:solidFill>
            <a:srgbClr val="24384F"/>
          </a:solidFill>
          <a:ln w="12700">
            <a:solidFill>
              <a:srgbClr val="F050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6928" y="64008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66928" y="123444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요약 — Git의 흐름 한눈에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566928" y="2286000"/>
            <a:ext cx="5300320" cy="1600200"/>
          </a:xfrm>
          <a:prstGeom prst="roundRect">
            <a:avLst>
              <a:gd name="adj" fmla="val 5143"/>
            </a:avLst>
          </a:prstGeom>
          <a:solidFill>
            <a:srgbClr val="24384F"/>
          </a:solidFill>
          <a:ln/>
        </p:spPr>
      </p:sp>
      <p:sp>
        <p:nvSpPr>
          <p:cNvPr id="6" name="Shape 4"/>
          <p:cNvSpPr/>
          <p:nvPr/>
        </p:nvSpPr>
        <p:spPr>
          <a:xfrm>
            <a:off x="822960" y="2606040"/>
            <a:ext cx="54864" cy="960120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7" name="Text 5"/>
          <p:cNvSpPr/>
          <p:nvPr/>
        </p:nvSpPr>
        <p:spPr>
          <a:xfrm>
            <a:off x="1024128" y="2560320"/>
            <a:ext cx="466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세 영역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1024128" y="3035808"/>
            <a:ext cx="4614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D5DE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Tree → Stage → Repository 로 변경이 흐른다.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324448" y="2286000"/>
            <a:ext cx="5300320" cy="1600200"/>
          </a:xfrm>
          <a:prstGeom prst="roundRect">
            <a:avLst>
              <a:gd name="adj" fmla="val 5143"/>
            </a:avLst>
          </a:prstGeom>
          <a:solidFill>
            <a:srgbClr val="24384F"/>
          </a:solidFill>
          <a:ln/>
        </p:spPr>
      </p:sp>
      <p:sp>
        <p:nvSpPr>
          <p:cNvPr id="10" name="Shape 8"/>
          <p:cNvSpPr/>
          <p:nvPr/>
        </p:nvSpPr>
        <p:spPr>
          <a:xfrm>
            <a:off x="6580480" y="2606040"/>
            <a:ext cx="54864" cy="960120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11" name="Text 9"/>
          <p:cNvSpPr/>
          <p:nvPr/>
        </p:nvSpPr>
        <p:spPr>
          <a:xfrm>
            <a:off x="6781648" y="2560320"/>
            <a:ext cx="466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 ↔ 원격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6781648" y="3035808"/>
            <a:ext cx="4614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D5DE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Push로 올리고, Pull로 받아 GitHub와 동기화한다.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66928" y="4206240"/>
            <a:ext cx="5300320" cy="1600200"/>
          </a:xfrm>
          <a:prstGeom prst="roundRect">
            <a:avLst>
              <a:gd name="adj" fmla="val 5143"/>
            </a:avLst>
          </a:prstGeom>
          <a:solidFill>
            <a:srgbClr val="24384F"/>
          </a:solidFill>
          <a:ln/>
        </p:spPr>
      </p:sp>
      <p:sp>
        <p:nvSpPr>
          <p:cNvPr id="14" name="Shape 12"/>
          <p:cNvSpPr/>
          <p:nvPr/>
        </p:nvSpPr>
        <p:spPr>
          <a:xfrm>
            <a:off x="822960" y="4526280"/>
            <a:ext cx="54864" cy="960120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15" name="Text 13"/>
          <p:cNvSpPr/>
          <p:nvPr/>
        </p:nvSpPr>
        <p:spPr>
          <a:xfrm>
            <a:off x="1024128" y="4480560"/>
            <a:ext cx="466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기록과 협업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1024128" y="4956048"/>
            <a:ext cx="4614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D5DE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Commit으로 이력을 남기고, Branch·Merge로 함께 개발한다.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324448" y="4206240"/>
            <a:ext cx="5300320" cy="1600200"/>
          </a:xfrm>
          <a:prstGeom prst="roundRect">
            <a:avLst>
              <a:gd name="adj" fmla="val 5143"/>
            </a:avLst>
          </a:prstGeom>
          <a:solidFill>
            <a:srgbClr val="24384F"/>
          </a:solidFill>
          <a:ln/>
        </p:spPr>
      </p:sp>
      <p:sp>
        <p:nvSpPr>
          <p:cNvPr id="18" name="Shape 16"/>
          <p:cNvSpPr/>
          <p:nvPr/>
        </p:nvSpPr>
        <p:spPr>
          <a:xfrm>
            <a:off x="6580480" y="4526280"/>
            <a:ext cx="54864" cy="960120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19" name="Text 17"/>
          <p:cNvSpPr/>
          <p:nvPr/>
        </p:nvSpPr>
        <p:spPr>
          <a:xfrm>
            <a:off x="6781648" y="4480560"/>
            <a:ext cx="466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안전한 되돌리기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6781648" y="4956048"/>
            <a:ext cx="4614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D5DE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로컬은 Reset, 공유된 커밋은 Revert로 되돌린다.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왜 Git을 사용하는가?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VERSION CONTROL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코드가 사라지거나 꼬였을 때 Git이 있으면 걱정할 필요가 없습니다.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057400"/>
            <a:ext cx="5346040" cy="1783080"/>
          </a:xfrm>
          <a:prstGeom prst="roundRect">
            <a:avLst>
              <a:gd name="adj" fmla="val 4103"/>
            </a:avLst>
          </a:prstGeom>
          <a:solidFill>
            <a:srgbClr val="F4F6F9"/>
          </a:solidFill>
          <a:ln/>
        </p:spPr>
      </p:sp>
      <p:sp>
        <p:nvSpPr>
          <p:cNvPr id="8" name="Shape 6"/>
          <p:cNvSpPr/>
          <p:nvPr/>
        </p:nvSpPr>
        <p:spPr>
          <a:xfrm>
            <a:off x="886968" y="2441448"/>
            <a:ext cx="960120" cy="96012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9" name="Text 7"/>
          <p:cNvSpPr/>
          <p:nvPr/>
        </p:nvSpPr>
        <p:spPr>
          <a:xfrm>
            <a:off x="886968" y="2441448"/>
            <a:ext cx="960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</a:t>
            </a:r>
            <a:endParaRPr lang="en-US" sz="3150" dirty="0"/>
          </a:p>
        </p:txBody>
      </p:sp>
      <p:sp>
        <p:nvSpPr>
          <p:cNvPr id="10" name="Text 8"/>
          <p:cNvSpPr/>
          <p:nvPr/>
        </p:nvSpPr>
        <p:spPr>
          <a:xfrm>
            <a:off x="2121408" y="2377440"/>
            <a:ext cx="351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백업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2121408" y="2880360"/>
            <a:ext cx="3517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3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 저장소에 코드를 안전하게 보관 — PC가 고장 나도 그대로 복원됩니다.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278728" y="2057400"/>
            <a:ext cx="5346040" cy="1783080"/>
          </a:xfrm>
          <a:prstGeom prst="roundRect">
            <a:avLst>
              <a:gd name="adj" fmla="val 4103"/>
            </a:avLst>
          </a:prstGeom>
          <a:solidFill>
            <a:srgbClr val="F4F6F9"/>
          </a:solidFill>
          <a:ln/>
        </p:spPr>
      </p:sp>
      <p:sp>
        <p:nvSpPr>
          <p:cNvPr id="13" name="Shape 11"/>
          <p:cNvSpPr/>
          <p:nvPr/>
        </p:nvSpPr>
        <p:spPr>
          <a:xfrm>
            <a:off x="6598768" y="2441448"/>
            <a:ext cx="960120" cy="96012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4" name="Text 12"/>
          <p:cNvSpPr/>
          <p:nvPr/>
        </p:nvSpPr>
        <p:spPr>
          <a:xfrm>
            <a:off x="6598768" y="2441448"/>
            <a:ext cx="960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↺</a:t>
            </a:r>
            <a:endParaRPr lang="en-US" sz="3150" dirty="0"/>
          </a:p>
        </p:txBody>
      </p:sp>
      <p:sp>
        <p:nvSpPr>
          <p:cNvPr id="15" name="Text 13"/>
          <p:cNvSpPr/>
          <p:nvPr/>
        </p:nvSpPr>
        <p:spPr>
          <a:xfrm>
            <a:off x="7833208" y="2377440"/>
            <a:ext cx="351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복구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7833208" y="2880360"/>
            <a:ext cx="3517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3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실수로 지우거나 잘못 고쳐도 이전 커밋으로 즉시 되돌릴 수 있습니다.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566928" y="4114800"/>
            <a:ext cx="5346040" cy="1783080"/>
          </a:xfrm>
          <a:prstGeom prst="roundRect">
            <a:avLst>
              <a:gd name="adj" fmla="val 4103"/>
            </a:avLst>
          </a:prstGeom>
          <a:solidFill>
            <a:srgbClr val="F4F6F9"/>
          </a:solidFill>
          <a:ln/>
        </p:spPr>
      </p:sp>
      <p:sp>
        <p:nvSpPr>
          <p:cNvPr id="18" name="Shape 16"/>
          <p:cNvSpPr/>
          <p:nvPr/>
        </p:nvSpPr>
        <p:spPr>
          <a:xfrm>
            <a:off x="886968" y="4498848"/>
            <a:ext cx="960120" cy="96012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9" name="Text 17"/>
          <p:cNvSpPr/>
          <p:nvPr/>
        </p:nvSpPr>
        <p:spPr>
          <a:xfrm>
            <a:off x="886968" y="4498848"/>
            <a:ext cx="960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⇄</a:t>
            </a:r>
            <a:endParaRPr lang="en-US" sz="3150" dirty="0"/>
          </a:p>
        </p:txBody>
      </p:sp>
      <p:sp>
        <p:nvSpPr>
          <p:cNvPr id="20" name="Text 18"/>
          <p:cNvSpPr/>
          <p:nvPr/>
        </p:nvSpPr>
        <p:spPr>
          <a:xfrm>
            <a:off x="2121408" y="4434840"/>
            <a:ext cx="351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협업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2121408" y="4937760"/>
            <a:ext cx="3517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3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각자 브랜치에서 작업한 뒤 하나로 병합해 동시에 개발합니다.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6278728" y="4114800"/>
            <a:ext cx="5346040" cy="1783080"/>
          </a:xfrm>
          <a:prstGeom prst="roundRect">
            <a:avLst>
              <a:gd name="adj" fmla="val 4103"/>
            </a:avLst>
          </a:prstGeom>
          <a:solidFill>
            <a:srgbClr val="F4F6F9"/>
          </a:solidFill>
          <a:ln/>
        </p:spPr>
      </p:sp>
      <p:sp>
        <p:nvSpPr>
          <p:cNvPr id="23" name="Shape 21"/>
          <p:cNvSpPr/>
          <p:nvPr/>
        </p:nvSpPr>
        <p:spPr>
          <a:xfrm>
            <a:off x="6598768" y="4498848"/>
            <a:ext cx="960120" cy="96012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4" name="Text 22"/>
          <p:cNvSpPr/>
          <p:nvPr/>
        </p:nvSpPr>
        <p:spPr>
          <a:xfrm>
            <a:off x="6598768" y="4498848"/>
            <a:ext cx="960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◷</a:t>
            </a:r>
            <a:endParaRPr lang="en-US" sz="3150" dirty="0"/>
          </a:p>
        </p:txBody>
      </p:sp>
      <p:sp>
        <p:nvSpPr>
          <p:cNvPr id="25" name="Text 23"/>
          <p:cNvSpPr/>
          <p:nvPr/>
        </p:nvSpPr>
        <p:spPr>
          <a:xfrm>
            <a:off x="7833208" y="4434840"/>
            <a:ext cx="351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이력추적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7833208" y="4937760"/>
            <a:ext cx="3517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3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버그가 생긴 지점을 커밋 로그에서 찾아 원인을 빠르게 파악합니다.</a:t>
            </a:r>
            <a:endParaRPr lang="en-US" sz="135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050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3" name="Shape 1"/>
          <p:cNvSpPr/>
          <p:nvPr/>
        </p:nvSpPr>
        <p:spPr>
          <a:xfrm>
            <a:off x="566928" y="1737360"/>
            <a:ext cx="2743200" cy="502920"/>
          </a:xfrm>
          <a:prstGeom prst="roundRect">
            <a:avLst>
              <a:gd name="adj" fmla="val 49091"/>
            </a:avLst>
          </a:prstGeom>
          <a:solidFill>
            <a:srgbClr val="FFFFFF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73736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100" kern="0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· 2권 예고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66928" y="2514600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구축 및 실전 운영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566928" y="361188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저장소 설계 · 브랜치 전략 · Pull Request · 코드 리뷰 · 팀 협업 워크플로우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566928" y="4572000"/>
            <a:ext cx="255872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749808" y="4572000"/>
            <a:ext cx="2192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브랜치 전략(Git Flow)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399968" y="4572000"/>
            <a:ext cx="255872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/>
        </p:spPr>
      </p:sp>
      <p:sp>
        <p:nvSpPr>
          <p:cNvPr id="10" name="Text 8"/>
          <p:cNvSpPr/>
          <p:nvPr/>
        </p:nvSpPr>
        <p:spPr>
          <a:xfrm>
            <a:off x="3582848" y="4572000"/>
            <a:ext cx="2192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 Request &amp; 리뷰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233008" y="4572000"/>
            <a:ext cx="255872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15888" y="4572000"/>
            <a:ext cx="2192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Issue·프로젝트 관리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9066047" y="4572000"/>
            <a:ext cx="255872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9248927" y="4572000"/>
            <a:ext cx="2192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실전 협업 시나리오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66928" y="58521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FFF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1권을 끝낸 당신, 이제 팀과 함께 Git을 운영할 준비가 되었습니다.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구성요소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AREAS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내 컴퓨터의 작업 내용은 세 영역을 거쳐 저장소에 기록됩니다.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865480" y="2331720"/>
            <a:ext cx="3108960" cy="1920240"/>
          </a:xfrm>
          <a:prstGeom prst="roundRect">
            <a:avLst>
              <a:gd name="adj" fmla="val 4762"/>
            </a:avLst>
          </a:prstGeom>
          <a:solidFill>
            <a:srgbClr val="3F5266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1048360" y="274320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Tree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121512" y="3264408"/>
            <a:ext cx="259689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E6EC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실제로 파일을 수정하는 작업 공간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029304" y="30632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3837280" y="34564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63B2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add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41368" y="2331720"/>
            <a:ext cx="3108960" cy="1920240"/>
          </a:xfrm>
          <a:prstGeom prst="roundRect">
            <a:avLst>
              <a:gd name="adj" fmla="val 4762"/>
            </a:avLst>
          </a:prstGeom>
          <a:solidFill>
            <a:srgbClr val="F05032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724248" y="274320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(Index)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797400" y="3264408"/>
            <a:ext cx="259689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E6EC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커밋에 포함할 변경을 골라 올려두는 대기 공간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05192" y="30632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7513168" y="34564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63B2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commit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217256" y="2331720"/>
            <a:ext cx="3108960" cy="1920240"/>
          </a:xfrm>
          <a:prstGeom prst="roundRect">
            <a:avLst>
              <a:gd name="adj" fmla="val 4762"/>
            </a:avLst>
          </a:prstGeom>
          <a:solidFill>
            <a:srgbClr val="1B2A41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8400136" y="274320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Repository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8473288" y="3264408"/>
            <a:ext cx="259689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E6EC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커밋이 영구히 쌓이는 저장소(.git)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66928" y="4892040"/>
            <a:ext cx="11057839" cy="1051560"/>
          </a:xfrm>
          <a:prstGeom prst="roundRect">
            <a:avLst>
              <a:gd name="adj" fmla="val 6957"/>
            </a:avLst>
          </a:prstGeom>
          <a:solidFill>
            <a:srgbClr val="FBEAE4"/>
          </a:solidFill>
          <a:ln/>
        </p:spPr>
      </p:sp>
      <p:sp>
        <p:nvSpPr>
          <p:cNvPr id="21" name="Text 19"/>
          <p:cNvSpPr/>
          <p:nvPr/>
        </p:nvSpPr>
        <p:spPr>
          <a:xfrm>
            <a:off x="886968" y="5074920"/>
            <a:ext cx="10417759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핵심 흐름   </a:t>
            </a:r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파일을 수정하면 Working Tree, </a:t>
            </a:r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add</a:t>
            </a:r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로 Stage에 올리고, </a:t>
            </a:r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commit</a:t>
            </a:r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으로 Repository에 이력을 남깁니다.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Tree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 트리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지금 파일을 열어 실제로 편집하는 내 컴퓨터의 작업 공간입니다.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에디터에서 코드를 고치면 그 변화가 먼저 Working Tree에 반영됩니다.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아직 한 번도 추적되지 않은 파일은 Untracked, 수정된 파일은 Modified 상태입니다.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여기서의 변경은 Stage에 올리기 전까지는 커밋 대상이 아닙니다.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914400"/>
          </a:xfrm>
          <a:prstGeom prst="roundRect">
            <a:avLst>
              <a:gd name="adj" fmla="val 6000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현재 작업 트리 상태 확인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status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SourceTree에서는 'File Status' 탭의 아래쪽(Unstaged)에 이 변경들이 보입니다.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(Index)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스테이지 · 인덱스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이번 커밋에 담을 변경만 골라서 올려두는 대기 공간입니다.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수정한 파일 전부가 아니라, 커밋하고 싶은 것만 선택해 올릴 수 있습니다.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한 뒤에도 커밋 전이라면 다시 내려(unstage) 조정할 수 있습니다.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덕분에 하나의 작업 단위로 깔끔하게 커밋을 나눌 수 있습니다.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1499616"/>
          </a:xfrm>
          <a:prstGeom prst="roundRect">
            <a:avLst>
              <a:gd name="adj" fmla="val 3659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특정 파일만 스테이지에 올리기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add index.html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전체 올리기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add 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SourceTree에서는 파일을 위쪽(Staged) 영역으로 옮기는 것이 곧 git add 입니다.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Repository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저장소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커밋이 영구적으로 쌓이는 저장소로, 프로젝트 폴더 안의 숨은 .git 폴더에 보관됩니다.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 저장소는 내 PC에, 원격 저장소는 GitHub 같은 서버에 위치합니다.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지금까지의 모든 커밋·브랜치·이력이 이 안에 기록됩니다.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.git 폴더를 지우면 버전 이력 전체가 사라지므로 삭제하면 안 됩니다.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1499616"/>
          </a:xfrm>
          <a:prstGeom prst="roundRect">
            <a:avLst>
              <a:gd name="adj" fmla="val 3659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현재 폴더를 저장소로 만들기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init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커밋 이력 보기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log --oneline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로컬과 원격은 Push/Pull로 서로 동기화됩니다.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스테이지에 올린 변경을 하나의 스냅샷으로 저장소에 기록하는 동작입니다.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각 커밋에는 고유한 해시, 작성자, 시간, 그리고 메시지가 붙습니다.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메시지는 '무엇을 왜 바꿨는지' 나중에 알아볼 수 있게 명확히 적습니다.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커밋은 되돌리기의 기준점이 되므로 의미 있는 단위로 자주 남깁니다.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914400"/>
          </a:xfrm>
          <a:prstGeom prst="roundRect">
            <a:avLst>
              <a:gd name="adj" fmla="val 6000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스테이지 내용 커밋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commit -m "로그인 폼 검증 추가"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좋은 예: "버튼 색상 수정"  ·  나쁜 예: "수정함", "ㅁㄴㅇㄹ"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2026-07-28T08:29:22Z</dcterms:created>
  <dcterms:modified xsi:type="dcterms:W3CDTF">2026-07-28T08:29:22Z</dcterms:modified>
</cp:coreProperties>
</file>