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영상 맨 앞 3~7초 인트로 카드. 뒤에 실기기 앱 실행 장면이 바로 이어지게 편집.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각 단계 실제 값. 2번 할 일(9/8,9/10)은 미래→예정 분류. 4번 일정/기록은 9/10.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지연=자동 상태. 과거 기한(9/4 등) 미완료 건으로만 시연 가능. 날짜 피커가 과거를 막으면 생략.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7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spc="200">
                <a:solidFill>
                  <a:srgbClr val="9DB4D4"/>
                </a:solidFill>
                <a:latin typeface="Malgun Gothic"/>
              </a:rPr>
              <a:t>APP STORE 심사용 · 화면 녹화 인트로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Malgun Gothic"/>
              </a:rPr>
              <a:t>모담 하루계획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965960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0">
                <a:solidFill>
                  <a:srgbClr val="CADCFC"/>
                </a:solidFill>
                <a:latin typeface="Malgun Gothic"/>
              </a:rPr>
              <a:t>달력 · 할 일 · 일정 · 기록을 한 곳에서 관리하는 오프라인 일일 플래너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2788920"/>
            <a:ext cx="475488" cy="475488"/>
          </a:xfrm>
          <a:prstGeom prst="ellipse">
            <a:avLst/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2734056"/>
            <a:ext cx="9875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algun Gothic"/>
              </a:rPr>
              <a:t>월 달력 + 한국 공휴일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3099815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>
                <a:solidFill>
                  <a:srgbClr val="9DB4D4"/>
                </a:solidFill>
                <a:latin typeface="Malgun Gothic"/>
              </a:rPr>
              <a:t>공휴일 자동 표시 · 날짜별 할 일 카운트 점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3502152"/>
            <a:ext cx="475488" cy="475488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3447288"/>
            <a:ext cx="9875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algun Gothic"/>
              </a:rPr>
              <a:t>할 일 관리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3813048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>
                <a:solidFill>
                  <a:srgbClr val="9DB4D4"/>
                </a:solidFill>
                <a:latin typeface="Malgun Gothic"/>
              </a:rPr>
              <a:t>추가 · 완료 · 별표 · 반복 · 미리 알림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215384"/>
            <a:ext cx="475488" cy="475488"/>
          </a:xfrm>
          <a:prstGeom prst="ellipse">
            <a:avLst/>
          </a:prstGeom>
          <a:solidFill>
            <a:srgbClr val="7A5A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160520"/>
            <a:ext cx="9875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algun Gothic"/>
              </a:rPr>
              <a:t>일정 · 기록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4526280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>
                <a:solidFill>
                  <a:srgbClr val="9DB4D4"/>
                </a:solidFill>
                <a:latin typeface="Malgun Gothic"/>
              </a:rPr>
              <a:t>예정 일정과 지난 기록을 분리해 관리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928616"/>
            <a:ext cx="475488" cy="475488"/>
          </a:xfrm>
          <a:prstGeom prst="ellipse">
            <a:avLst/>
          </a:prstGeom>
          <a:solidFill>
            <a:srgbClr val="C88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4873752"/>
            <a:ext cx="9875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algun Gothic"/>
              </a:rPr>
              <a:t>구글 캘린더 연동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5239512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>
                <a:solidFill>
                  <a:srgbClr val="9DB4D4"/>
                </a:solidFill>
                <a:latin typeface="Malgun Gothic"/>
              </a:rPr>
              <a:t>iCal(.ics) URL 읽기 전용 구독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5641848"/>
            <a:ext cx="475488" cy="475488"/>
          </a:xfrm>
          <a:prstGeom prst="ellipse">
            <a:avLst/>
          </a:prstGeom>
          <a:solidFill>
            <a:srgbClr val="556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5586984"/>
            <a:ext cx="98755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algun Gothic"/>
              </a:rPr>
              <a:t>로컬 저장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5952744"/>
            <a:ext cx="98755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>
                <a:solidFill>
                  <a:srgbClr val="9DB4D4"/>
                </a:solidFill>
                <a:latin typeface="Malgun Gothic"/>
              </a:rPr>
              <a:t>서버 · 로그인 없이 기기에 안전하게 저장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19088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E82A2"/>
                </a:solidFill>
                <a:latin typeface="Malgun Gothic"/>
              </a:rPr>
              <a:t>iOS · 무료 · 연령 4+ · com.modamtech.dayPlanApp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A2331"/>
                </a:solidFill>
                <a:latin typeface="Malgun Gothic"/>
              </a:rPr>
              <a:t>화면 녹화 순서 &amp; 실제 입력 내용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07899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D6B80"/>
                </a:solidFill>
                <a:latin typeface="Malgun Gothic"/>
              </a:rPr>
              <a:t>30~60초 · 앱 실행부터 · 개인 일정 대신 아래 시연용 내용만 입력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72768"/>
            <a:ext cx="5349240" cy="1481328"/>
          </a:xfrm>
          <a:prstGeom prst="roundRect">
            <a:avLst>
              <a:gd name="adj" fmla="val 9000"/>
            </a:avLst>
          </a:prstGeom>
          <a:solidFill>
            <a:srgbClr val="F5F7FA"/>
          </a:solidFill>
          <a:ln w="12700">
            <a:solidFill>
              <a:srgbClr val="DD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828800"/>
            <a:ext cx="457200" cy="457200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19" y="1773936"/>
            <a:ext cx="42976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1">
                <a:solidFill>
                  <a:srgbClr val="1A2331"/>
                </a:solidFill>
                <a:latin typeface="Malgun Gothic"/>
              </a:rPr>
              <a:t>앱 실행 → 달력 등장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4752" y="2231136"/>
            <a:ext cx="425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9월 달력 · 공휴일(추석 등) 표시 확인</a:t>
            </a:r>
          </a:p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입력 없음 — 실행 화면만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81928" y="1572768"/>
            <a:ext cx="5349240" cy="1481328"/>
          </a:xfrm>
          <a:prstGeom prst="roundRect">
            <a:avLst>
              <a:gd name="adj" fmla="val 9000"/>
            </a:avLst>
          </a:prstGeom>
          <a:solidFill>
            <a:srgbClr val="F5F7FA"/>
          </a:solidFill>
          <a:ln w="12700">
            <a:solidFill>
              <a:srgbClr val="DD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537960" y="1828800"/>
            <a:ext cx="457200" cy="457200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0608" y="1773936"/>
            <a:ext cx="42976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1">
                <a:solidFill>
                  <a:srgbClr val="1A2331"/>
                </a:solidFill>
                <a:latin typeface="Malgun Gothic"/>
              </a:rPr>
              <a:t>＋ 로 할 일 추가 · 저장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231136"/>
            <a:ext cx="425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“리포트 작성”  ·  기한 9/8</a:t>
            </a:r>
          </a:p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“리포트 제출”  ·  기한 9/10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310128"/>
            <a:ext cx="5349240" cy="1481328"/>
          </a:xfrm>
          <a:prstGeom prst="roundRect">
            <a:avLst>
              <a:gd name="adj" fmla="val 9000"/>
            </a:avLst>
          </a:prstGeom>
          <a:solidFill>
            <a:srgbClr val="F5F7FA"/>
          </a:solidFill>
          <a:ln w="12700">
            <a:solidFill>
              <a:srgbClr val="DD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04672" y="3566160"/>
            <a:ext cx="457200" cy="457200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19" y="3511296"/>
            <a:ext cx="42976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1">
                <a:solidFill>
                  <a:srgbClr val="1A2331"/>
                </a:solidFill>
                <a:latin typeface="Malgun Gothic"/>
              </a:rPr>
              <a:t>완료 체크 + 별표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4752" y="3968496"/>
            <a:ext cx="425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“리포트 작성”에  ★  별표</a:t>
            </a:r>
          </a:p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오늘 할 일 1건  ✓  완료 체크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1928" y="3310128"/>
            <a:ext cx="5349240" cy="1481328"/>
          </a:xfrm>
          <a:prstGeom prst="roundRect">
            <a:avLst>
              <a:gd name="adj" fmla="val 9000"/>
            </a:avLst>
          </a:prstGeom>
          <a:solidFill>
            <a:srgbClr val="F5F7FA"/>
          </a:solidFill>
          <a:ln w="12700">
            <a:solidFill>
              <a:srgbClr val="DD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37960" y="3566160"/>
            <a:ext cx="457200" cy="457200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608" y="3511296"/>
            <a:ext cx="42976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1">
                <a:solidFill>
                  <a:srgbClr val="1A2331"/>
                </a:solidFill>
                <a:latin typeface="Malgun Gothic"/>
              </a:rPr>
              <a:t>일정 · 기록 추가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3968496"/>
            <a:ext cx="425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일정:  교수님과 미팅  ·  9/10</a:t>
            </a:r>
          </a:p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기록:  리포트 제출했음  ·  9/10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047488"/>
            <a:ext cx="5349240" cy="1481328"/>
          </a:xfrm>
          <a:prstGeom prst="roundRect">
            <a:avLst>
              <a:gd name="adj" fmla="val 9000"/>
            </a:avLst>
          </a:prstGeom>
          <a:solidFill>
            <a:srgbClr val="F5F7FA"/>
          </a:solidFill>
          <a:ln w="12700">
            <a:solidFill>
              <a:srgbClr val="DD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672" y="5303520"/>
            <a:ext cx="457200" cy="457200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17319" y="5248656"/>
            <a:ext cx="42976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1">
                <a:solidFill>
                  <a:srgbClr val="1A2331"/>
                </a:solidFill>
                <a:latin typeface="Malgun Gothic"/>
              </a:rPr>
              <a:t>하단 탭 순회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44752" y="5705856"/>
            <a:ext cx="425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할 일 / 일정 / 기록 각각 훑기</a:t>
            </a:r>
          </a:p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할 일 필터 오늘·예정·지연 전환 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1928" y="5047488"/>
            <a:ext cx="5349240" cy="1481328"/>
          </a:xfrm>
          <a:prstGeom prst="roundRect">
            <a:avLst>
              <a:gd name="adj" fmla="val 9000"/>
            </a:avLst>
          </a:prstGeom>
          <a:solidFill>
            <a:srgbClr val="F5F7FA"/>
          </a:solidFill>
          <a:ln w="12700">
            <a:solidFill>
              <a:srgbClr val="DD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537960" y="5303520"/>
            <a:ext cx="457200" cy="457200"/>
          </a:xfrm>
          <a:prstGeom prst="ellipse">
            <a:avLst/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Malgun Gothic"/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50608" y="5248656"/>
            <a:ext cx="42976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1">
                <a:solidFill>
                  <a:srgbClr val="1A2331"/>
                </a:solidFill>
                <a:latin typeface="Malgun Gothic"/>
              </a:rPr>
              <a:t>설정 → 종료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5705856"/>
            <a:ext cx="4251959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구글 캘린더(iCal) 칸 노출</a:t>
            </a:r>
          </a:p>
          <a:p>
            <a:pPr>
              <a:spcAft>
                <a:spcPts val="300"/>
              </a:spcAft>
            </a:pPr>
            <a:r>
              <a:rPr sz="1300">
                <a:solidFill>
                  <a:srgbClr val="55627A"/>
                </a:solidFill>
                <a:latin typeface="Malgun Gothic"/>
              </a:rPr>
              <a:t>•  알림 설정 화면 → 녹화 종료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>
                <a:solidFill>
                  <a:srgbClr val="1A2331"/>
                </a:solidFill>
                <a:latin typeface="Malgun Gothic"/>
              </a:rPr>
              <a:t>할 일 상태별 표시 — 오늘 · 예정 · 지연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078992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5D6B80"/>
                </a:solidFill>
                <a:latin typeface="Malgun Gothic"/>
              </a:rPr>
              <a:t>할 일 탭 상단 필터로 전환. 각 상태에 뜨게 하려면 아래 조건의 데이터가 필요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55448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spc="100">
                <a:solidFill>
                  <a:srgbClr val="8A97A8"/>
                </a:solidFill>
                <a:latin typeface="Malgun Gothic"/>
              </a:rPr>
              <a:t>상태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4600" y="155448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spc="100">
                <a:solidFill>
                  <a:srgbClr val="8A97A8"/>
                </a:solidFill>
                <a:latin typeface="Malgun Gothic"/>
              </a:rPr>
              <a:t>조건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5080" y="1554480"/>
            <a:ext cx="54223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spc="100">
                <a:solidFill>
                  <a:srgbClr val="8A97A8"/>
                </a:solidFill>
                <a:latin typeface="Malgun Gothic"/>
              </a:rPr>
              <a:t>시연용 예시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965960"/>
            <a:ext cx="11091672" cy="621792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2E9E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2103120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algun Gothic"/>
              </a:rPr>
              <a:t>오늘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1965960"/>
            <a:ext cx="36576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1A2331"/>
                </a:solidFill>
                <a:latin typeface="Malgun Gothic"/>
              </a:rPr>
              <a:t>기한 = 오늘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1965960"/>
            <a:ext cx="514807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55627A"/>
                </a:solidFill>
                <a:latin typeface="Malgun Gothic"/>
              </a:rPr>
              <a:t>오늘 날짜로 만든 할 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724912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3E6B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724912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algun Gothic"/>
              </a:rPr>
              <a:t>예정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2587752"/>
            <a:ext cx="36576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1A2331"/>
                </a:solidFill>
                <a:latin typeface="Malgun Gothic"/>
              </a:rPr>
              <a:t>기한 = 미래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587752"/>
            <a:ext cx="514807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55627A"/>
                </a:solidFill>
                <a:latin typeface="Malgun Gothic"/>
              </a:rPr>
              <a:t>리포트 작성(9/8) · 리포트 제출(9/10)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209544"/>
            <a:ext cx="11091672" cy="621792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0080" y="3346704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C881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346704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algun Gothic"/>
              </a:rPr>
              <a:t>지연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14600" y="3209544"/>
            <a:ext cx="36576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1A2331"/>
                </a:solidFill>
                <a:latin typeface="Malgun Gothic"/>
              </a:rPr>
              <a:t>기한 &lt; 오늘 &amp; 미완료 (자동)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3209544"/>
            <a:ext cx="514807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55627A"/>
                </a:solidFill>
                <a:latin typeface="Malgun Gothic"/>
              </a:rPr>
              <a:t>기한 9/4 미완료 건  ※ 아래 주의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3968496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556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968496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algun Gothic"/>
              </a:rPr>
              <a:t>완료됨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3831336"/>
            <a:ext cx="36576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1A2331"/>
                </a:solidFill>
                <a:latin typeface="Malgun Gothic"/>
              </a:rPr>
              <a:t>✓ 완료 체크한 항목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5080" y="3831336"/>
            <a:ext cx="514807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55627A"/>
                </a:solidFill>
                <a:latin typeface="Malgun Gothic"/>
              </a:rPr>
              <a:t>3단계에서 완료 처리한 할 일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453128"/>
            <a:ext cx="11091672" cy="621792"/>
          </a:xfrm>
          <a:prstGeom prst="rect">
            <a:avLst/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0080" y="4590288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5D6B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4590288"/>
            <a:ext cx="13716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Malgun Gothic"/>
              </a:rPr>
              <a:t>전체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4600" y="4453128"/>
            <a:ext cx="3657600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1A2331"/>
                </a:solidFill>
                <a:latin typeface="Malgun Gothic"/>
              </a:rPr>
              <a:t>모든 할 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5080" y="4453128"/>
            <a:ext cx="5148072" cy="6217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350" b="0">
                <a:solidFill>
                  <a:srgbClr val="55627A"/>
                </a:solidFill>
                <a:latin typeface="Malgun Gothic"/>
              </a:rPr>
              <a:t>위 항목 전부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276088"/>
            <a:ext cx="11091672" cy="1051560"/>
          </a:xfrm>
          <a:prstGeom prst="roundRect">
            <a:avLst>
              <a:gd name="adj" fmla="val 8000"/>
            </a:avLst>
          </a:prstGeom>
          <a:solidFill>
            <a:srgbClr val="FBF1DE"/>
          </a:solidFill>
          <a:ln w="12700">
            <a:solidFill>
              <a:srgbClr val="E7C78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59" y="5413248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8A5A12"/>
                </a:solidFill>
                <a:latin typeface="Malgun Gothic"/>
              </a:rPr>
              <a:t>⚠  지연 주의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59" y="5751575"/>
            <a:ext cx="10543032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E5320"/>
                </a:solidFill>
                <a:latin typeface="Malgun Gothic"/>
              </a:rPr>
              <a:t>“지연”은 오늘 이전 기한의 미완료 할 일이 자동 분류되는 상태라 오늘 날짜로는 만들 수 없다. 시연하려면 할 일의 기한을 과거(예: 9/4)로 지정하면 지연으로 뜬다. 날짜 선택이 과거를 막으면 지연은 생략해도 무방하다.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